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Juan López</a:t>
            </a:r>
          </a:p>
        </p:txBody>
      </p:sp>
      <p:sp>
        <p:nvSpPr>
          <p:cNvPr id="94" name="“Escribir una cita aquí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“Escribir una cita aquí” </a:t>
            </a: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hyperlink" Target="https://www.zmescience.com/ecology/renewable-energy-ecology/dutch-windmill-energy-16022015/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www.flickr.com/photos/contrechoc/46761806491/in/dateposted/" TargetMode="External"/><Relationship Id="rId6" Type="http://schemas.openxmlformats.org/officeDocument/2006/relationships/hyperlink" Target="http://www.olino.org/blog/nl/articles/2009/05/28/hoeveel-energie-levert-een-windmolen/" TargetMode="External"/><Relationship Id="rId7" Type="http://schemas.openxmlformats.org/officeDocument/2006/relationships/hyperlink" Target="https://www.windcentrale.nl/blog/hoeveel-energie-levert-een-windmolen-op/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discovermagazine.com/2015/july-aug/19-stellar-energy" TargetMode="Externa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dailymail.co.uk/sciencetech/article-3790028/Charging-phone-soon-breeze-New-fabric-harvests-energy-wind-sun-create-electricity.html" TargetMode="External"/><Relationship Id="rId3" Type="http://schemas.openxmlformats.org/officeDocument/2006/relationships/image" Target="../media/image18.png"/><Relationship Id="rId4" Type="http://schemas.openxmlformats.org/officeDocument/2006/relationships/hyperlink" Target="https://inhabitat.com/plant-power-dutch-company-harvests-electricity-from-living-plants/" TargetMode="External"/><Relationship Id="rId5" Type="http://schemas.openxmlformats.org/officeDocument/2006/relationships/image" Target="../media/image1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inhabitat.com/this-living-light-is-powered-by-a-houseplant/" TargetMode="External"/><Relationship Id="rId3" Type="http://schemas.openxmlformats.org/officeDocument/2006/relationships/image" Target="../media/image2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tweaktown.com/news/50495/high-tech-shoes-charge-phone-walk/index.html" TargetMode="External"/><Relationship Id="rId3" Type="http://schemas.openxmlformats.org/officeDocument/2006/relationships/image" Target="../media/image2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youtube.com/watch?v=sQK3Yr4Sc_k" TargetMode="External"/><Relationship Id="rId3" Type="http://schemas.openxmlformats.org/officeDocument/2006/relationships/image" Target="../media/image2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rdmcoe.nl/themas/energytransition/" TargetMode="External"/><Relationship Id="rId3" Type="http://schemas.openxmlformats.org/officeDocument/2006/relationships/hyperlink" Target="http://www.top-alternative-energy-sources.com" TargetMode="Externa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renewable-energysources.com" TargetMode="External"/><Relationship Id="rId3" Type="http://schemas.openxmlformats.org/officeDocument/2006/relationships/image" Target="../media/image2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instructables.com/id/Peltier-Fan-Phone-Charger/" TargetMode="External"/><Relationship Id="rId3" Type="http://schemas.openxmlformats.org/officeDocument/2006/relationships/image" Target="../media/image24.png"/><Relationship Id="rId4" Type="http://schemas.openxmlformats.org/officeDocument/2006/relationships/hyperlink" Target="https://www.instructables.com/id/An-Easy-Cheap-Soil-based-Microbial-Fuel-Cell/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designindaba.com/articles/creative-work/algae-energy-london2011" TargetMode="External"/><Relationship Id="rId3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energyparasites.net" TargetMode="External"/><Relationship Id="rId3" Type="http://schemas.openxmlformats.org/officeDocument/2006/relationships/image" Target="../media/image2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makezine.com/projects/power-paper-circuits-with-static-electricity/" TargetMode="Externa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batteryuniversity.com/index.php/learn/article/comparing_the_battery_with_other_power_sources" TargetMode="Externa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cleantechnica.com/2013/05/11/harvesting-electricity-from-plants-plant-based-energy-generation/" TargetMode="Externa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eu-solar.panasonic.net/nl/zonne-energiecalculator.htm" TargetMode="Externa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scientificamerican.com/article/bring-science-home-rubber-bands-energy/" TargetMode="Externa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quora.com/How-is-energy-stored-in-muscles" TargetMode="External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learn.adafruit.com/all-about-batteries/power-capacity-and-power-capability" TargetMode="External"/><Relationship Id="rId3" Type="http://schemas.openxmlformats.org/officeDocument/2006/relationships/hyperlink" Target="https://learn.adafruit.com/all-about-batteries/how-to-pick-the-right-battery-for-your-project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2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instructables.com/id/The-Worlds-Simplest-Electrostatic-Machine/" TargetMode="External"/><Relationship Id="rId3" Type="http://schemas.openxmlformats.org/officeDocument/2006/relationships/hyperlink" Target="https://makezine.com/2013/10/10/new-technology-paper-generators-harvest-static-electricity/" TargetMode="External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hackaday.com/2010/01/05/generate-electricity-with-a-candle/" TargetMode="External"/><Relationship Id="rId3" Type="http://schemas.openxmlformats.org/officeDocument/2006/relationships/image" Target="../media/image3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makezine.com/projects/power-paper-circuits-with-static-electricity/" TargetMode="External"/><Relationship Id="rId3" Type="http://schemas.openxmlformats.org/officeDocument/2006/relationships/hyperlink" Target="https://makezine.com/2013/10/10/new-technology-paper-generators-harvest-static-electricity/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2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ecologicstudio.com/v2/projects.php?idsubcat=59" TargetMode="External"/><Relationship Id="rId3" Type="http://schemas.openxmlformats.org/officeDocument/2006/relationships/image" Target="../media/image36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bionic-power.com" TargetMode="External"/><Relationship Id="rId3" Type="http://schemas.openxmlformats.org/officeDocument/2006/relationships/image" Target="../media/image37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vk6fh.com/vk6fh/joulethief.htm" TargetMode="Externa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energyharvestingresearch.wordpress.com/2014/11/30/experiments-with-the-chinese-gadget-muscle-power-and-ltc-3588/" TargetMode="External"/><Relationship Id="rId3" Type="http://schemas.openxmlformats.org/officeDocument/2006/relationships/hyperlink" Target="https://energyharvestingresearch.wordpress.com/2014/11/06/deep-analysis-of-a-chinese-harvesting-gadget/" TargetMode="External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hyperlink" Target="https://www.popularmechanics.com/technology/gadgets/how-to/a10245/pedal-power-how-to-build-a-bike-generator-16627209/" TargetMode="External"/><Relationship Id="rId4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nergy for designer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for designers</a:t>
            </a:r>
          </a:p>
        </p:txBody>
      </p:sp>
      <p:sp>
        <p:nvSpPr>
          <p:cNvPr id="120" name="Beam 2019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Beam 2019</a:t>
            </a:r>
          </a:p>
        </p:txBody>
      </p:sp>
      <p:pic>
        <p:nvPicPr>
          <p:cNvPr id="121" name="Captura de pantalla 2019-01-21 a las 5.51.27.png" descr="Captura de pantalla 2019-01-21 a las 5.51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5516" y="44924"/>
            <a:ext cx="9575801" cy="3073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Captura de pantalla 2019-01-19 a las 21.04.26.png" descr="Captura de pantalla 2019-01-19 a las 21.04.26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36461" y="5194233"/>
            <a:ext cx="3289301" cy="61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Captura de pantalla 2019-01-16 a las 7.47.03.png" descr="Captura de pantalla 2019-01-16 a las 7.47.03.pn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74743" y="5214987"/>
            <a:ext cx="5562601" cy="4546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Old Dutch Windmi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Old Dutch Windmill</a:t>
            </a:r>
          </a:p>
        </p:txBody>
      </p:sp>
      <p:sp>
        <p:nvSpPr>
          <p:cNvPr id="156" name="Movie! https://www.flickr.com/photos/contrechoc/46761806491/in/dateposted/…"/>
          <p:cNvSpPr txBox="1"/>
          <p:nvPr>
            <p:ph type="body" idx="1"/>
          </p:nvPr>
        </p:nvSpPr>
        <p:spPr>
          <a:xfrm>
            <a:off x="952500" y="2590800"/>
            <a:ext cx="11099800" cy="4572001"/>
          </a:xfrm>
          <a:prstGeom prst="rect">
            <a:avLst/>
          </a:prstGeom>
        </p:spPr>
        <p:txBody>
          <a:bodyPr/>
          <a:lstStyle/>
          <a:p>
            <a:pPr marL="324485" indent="-324485" defTabSz="426466">
              <a:spcBef>
                <a:spcPts val="3000"/>
              </a:spcBef>
              <a:defRPr sz="2336"/>
            </a:pPr>
            <a:r>
              <a:rPr u="sng">
                <a:hlinkClick r:id="rId5" invalidUrl="" action="" tgtFrame="" tooltip="" history="1" highlightClick="0" endSnd="0"/>
              </a:rPr>
              <a:t>Movie! </a:t>
            </a:r>
            <a:r>
              <a:rPr u="sng">
                <a:hlinkClick r:id="rId5" invalidUrl="" action="" tgtFrame="" tooltip="" history="1" highlightClick="0" endSnd="0"/>
              </a:rPr>
              <a:t>https://www.flickr.com/photos/contrechoc/46761806491/in/dateposted/</a:t>
            </a:r>
          </a:p>
          <a:p>
            <a:pPr marL="324485" indent="-324485" defTabSz="426466">
              <a:spcBef>
                <a:spcPts val="3000"/>
              </a:spcBef>
              <a:defRPr sz="2336"/>
            </a:pPr>
            <a:r>
              <a:t>Futuristic version</a:t>
            </a:r>
          </a:p>
          <a:p>
            <a:pPr marL="324485" indent="-324485" defTabSz="426466">
              <a:spcBef>
                <a:spcPts val="3000"/>
              </a:spcBef>
              <a:defRPr sz="2336"/>
            </a:pPr>
            <a:r>
              <a:t>Calculation of a wind turbine (dutch)</a:t>
            </a:r>
          </a:p>
          <a:p>
            <a:pPr lvl="1" marL="648970" indent="-324485" defTabSz="426466">
              <a:spcBef>
                <a:spcPts val="3000"/>
              </a:spcBef>
              <a:defRPr sz="2336"/>
            </a:pPr>
            <a:r>
              <a:rPr u="sng">
                <a:hlinkClick r:id="rId6" invalidUrl="" action="" tgtFrame="" tooltip="" history="1" highlightClick="0" endSnd="0"/>
              </a:rPr>
              <a:t>http://www.olino.org/blog/nl/articles/2009/05/28/hoeveel-energie-levert-een-windmolen/</a:t>
            </a:r>
          </a:p>
          <a:p>
            <a:pPr lvl="1" marL="648970" indent="-324485" defTabSz="426466">
              <a:spcBef>
                <a:spcPts val="3000"/>
              </a:spcBef>
              <a:defRPr sz="2336"/>
            </a:pPr>
            <a:r>
              <a:rPr u="sng">
                <a:hlinkClick r:id="rId7" invalidUrl="" action="" tgtFrame="" tooltip="" history="1" highlightClick="0" endSnd="0"/>
              </a:rPr>
              <a:t>https://www.windcentrale.nl/blog/hoeveel-energie-levert-een-windmolen-op/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Middle Ages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21310">
              <a:defRPr sz="4400"/>
            </a:pPr>
            <a:r>
              <a:t>Middle Ages: </a:t>
            </a:r>
          </a:p>
          <a:p>
            <a:pPr defTabSz="321310">
              <a:defRPr sz="4400"/>
            </a:pPr>
            <a:r>
              <a:t>(from the dinosaurs till 1992, </a:t>
            </a:r>
          </a:p>
          <a:p>
            <a:pPr defTabSz="321310">
              <a:defRPr sz="4400"/>
            </a:pPr>
            <a:r>
              <a:t>that is - no internet)</a:t>
            </a:r>
          </a:p>
        </p:txBody>
      </p:sp>
      <p:sp>
        <p:nvSpPr>
          <p:cNvPr id="159" name="Water…"/>
          <p:cNvSpPr txBox="1"/>
          <p:nvPr>
            <p:ph type="body" sz="quarter" idx="1"/>
          </p:nvPr>
        </p:nvSpPr>
        <p:spPr>
          <a:xfrm>
            <a:off x="952500" y="5980255"/>
            <a:ext cx="2431629" cy="3278045"/>
          </a:xfrm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3700"/>
              </a:spcBef>
              <a:defRPr sz="2880"/>
            </a:pPr>
            <a:r>
              <a:t>Water</a:t>
            </a:r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t>Wind</a:t>
            </a:r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t>Human</a:t>
            </a:r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t>Animals</a:t>
            </a:r>
          </a:p>
        </p:txBody>
      </p:sp>
      <p:pic>
        <p:nvPicPr>
          <p:cNvPr id="160" name="Captura de pantalla 2019-01-16 a las 7.30.29.png" descr="Captura de pantalla 2019-01-16 a las 7.30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31" y="2429073"/>
            <a:ext cx="4341491" cy="3278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Captura de pantalla 2019-01-16 a las 7.41.21.png" descr="Captura de pantalla 2019-01-16 a las 7.41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3254" y="2452092"/>
            <a:ext cx="4780902" cy="4829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Captura de pantalla 2019-01-16 a las 7.40.53.png" descr="Captura de pantalla 2019-01-16 a las 7.40.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3700" y="2452092"/>
            <a:ext cx="3554914" cy="482931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exto"/>
          <p:cNvSpPr txBox="1"/>
          <p:nvPr/>
        </p:nvSpPr>
        <p:spPr>
          <a:xfrm>
            <a:off x="6052972" y="4627220"/>
            <a:ext cx="898856" cy="46106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team eng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Steam engine</a:t>
            </a:r>
          </a:p>
        </p:txBody>
      </p:sp>
      <p:sp>
        <p:nvSpPr>
          <p:cNvPr id="166" name="Heating -&gt; movement"/>
          <p:cNvSpPr txBox="1"/>
          <p:nvPr>
            <p:ph type="body" sz="quarter" idx="1"/>
          </p:nvPr>
        </p:nvSpPr>
        <p:spPr>
          <a:xfrm>
            <a:off x="952500" y="2590800"/>
            <a:ext cx="11099800" cy="963365"/>
          </a:xfrm>
          <a:prstGeom prst="rect">
            <a:avLst/>
          </a:prstGeom>
        </p:spPr>
        <p:txBody>
          <a:bodyPr/>
          <a:lstStyle/>
          <a:p>
            <a:pPr/>
            <a:r>
              <a:t>Heating -&gt; movement</a:t>
            </a:r>
          </a:p>
        </p:txBody>
      </p:sp>
      <p:pic>
        <p:nvPicPr>
          <p:cNvPr id="167" name="Captura de pantalla 2019-01-19 a las 20.47.54.png" descr="Captura de pantalla 2019-01-19 a las 20.47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5191" y="4489574"/>
            <a:ext cx="5061011" cy="378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Captura de pantalla 2019-01-21 a las 6.17.51.png" descr="Captura de pantalla 2019-01-21 a las 6.17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40308" y="4489574"/>
            <a:ext cx="2019301" cy="3784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Energy -&gt;Movement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-&gt;Movement?</a:t>
            </a:r>
          </a:p>
        </p:txBody>
      </p:sp>
      <p:sp>
        <p:nvSpPr>
          <p:cNvPr id="171" name="I (and you maybe) thought energy is electricity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(and you maybe) thought energy is electricity?</a:t>
            </a:r>
          </a:p>
          <a:p>
            <a:pPr/>
            <a:r>
              <a:t>What “shapes”, “forms”, has energy?</a:t>
            </a:r>
          </a:p>
          <a:p>
            <a:pPr/>
            <a:r>
              <a:t>What “symbols”, “icons”, “colors” are associated with energy?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Incredible Claim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Incredible Claims…</a:t>
            </a:r>
          </a:p>
        </p:txBody>
      </p:sp>
      <p:sp>
        <p:nvSpPr>
          <p:cNvPr id="174" name="Please believe this! Free energy and so on…..…"/>
          <p:cNvSpPr txBox="1"/>
          <p:nvPr>
            <p:ph type="body" sz="half" idx="1"/>
          </p:nvPr>
        </p:nvSpPr>
        <p:spPr>
          <a:xfrm>
            <a:off x="1270000" y="2070100"/>
            <a:ext cx="11099800" cy="3259882"/>
          </a:xfrm>
          <a:prstGeom prst="rect">
            <a:avLst/>
          </a:prstGeom>
        </p:spPr>
        <p:txBody>
          <a:bodyPr/>
          <a:lstStyle/>
          <a:p>
            <a:pPr/>
            <a:r>
              <a:t>Please believe this! Free energy and so on…..</a:t>
            </a:r>
          </a:p>
          <a:p>
            <a:pPr/>
            <a:r>
              <a:t>But look at his “design”…that could be an idea :-)</a:t>
            </a:r>
          </a:p>
        </p:txBody>
      </p:sp>
      <p:pic>
        <p:nvPicPr>
          <p:cNvPr id="175" name="Captura de pantalla 2019-01-16 a las 10.46.02.png" descr="Captura de pantalla 2019-01-16 a las 10.46.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8885" y="4954587"/>
            <a:ext cx="10388601" cy="4686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magine “Free energy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Imagine “Free energy”</a:t>
            </a:r>
          </a:p>
        </p:txBody>
      </p:sp>
      <p:sp>
        <p:nvSpPr>
          <p:cNvPr id="178" name="What will be the consequence, if there was free energy?…"/>
          <p:cNvSpPr txBox="1"/>
          <p:nvPr>
            <p:ph type="body" idx="1"/>
          </p:nvPr>
        </p:nvSpPr>
        <p:spPr>
          <a:xfrm>
            <a:off x="952500" y="2590800"/>
            <a:ext cx="11099800" cy="4572000"/>
          </a:xfrm>
          <a:prstGeom prst="rect">
            <a:avLst/>
          </a:prstGeom>
        </p:spPr>
        <p:txBody>
          <a:bodyPr/>
          <a:lstStyle/>
          <a:p>
            <a:pPr/>
            <a:r>
              <a:t>What will be the consequence, if there was free energy?</a:t>
            </a:r>
          </a:p>
          <a:p>
            <a:pPr/>
            <a:r>
              <a:t>So what about a plan to capture solar energy with a kite as large as the moon and send this energy to the Earth, this is a very good solution for charging everything for free, isn’t it???</a:t>
            </a:r>
          </a:p>
          <a:p>
            <a:pPr/>
            <a:r>
              <a:t>But ….it means…</a:t>
            </a:r>
          </a:p>
        </p:txBody>
      </p:sp>
      <p:pic>
        <p:nvPicPr>
          <p:cNvPr id="179" name="Captura de pantalla 2019-01-20 a las 8.05.22.png" descr="Captura de pantalla 2019-01-20 a las 8.05.22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19091" y="5817120"/>
            <a:ext cx="5787024" cy="395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Captura de pantalla 2019-01-20 a las 8.08.02.png" descr="Captura de pantalla 2019-01-20 a las 8.08.0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82088" y="7123285"/>
            <a:ext cx="4029258" cy="2626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A Now (coffee) assign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pPr/>
            <a:r>
              <a:t>A Now (coffee) assignment</a:t>
            </a:r>
          </a:p>
        </p:txBody>
      </p:sp>
      <p:sp>
        <p:nvSpPr>
          <p:cNvPr id="183" name="In a group of 5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a group of 5</a:t>
            </a:r>
          </a:p>
          <a:p>
            <a:pPr/>
            <a:r>
              <a:t>Imagine (nearly) free energy (say pollution free)</a:t>
            </a:r>
          </a:p>
          <a:p>
            <a:pPr/>
            <a:r>
              <a:t>Everybody can make what she wants!</a:t>
            </a:r>
          </a:p>
          <a:p>
            <a:pPr/>
            <a:r>
              <a:t>Finally Democracy?</a:t>
            </a:r>
          </a:p>
          <a:p>
            <a:pPr/>
            <a:r>
              <a:t>Look at the consequences</a:t>
            </a:r>
          </a:p>
          <a:p>
            <a:pPr/>
            <a:r>
              <a:t>(idem, free money free knowledge????)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he subject of (not free) Energy i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The subject of (not free) Energy is…</a:t>
            </a:r>
          </a:p>
        </p:txBody>
      </p:sp>
      <p:sp>
        <p:nvSpPr>
          <p:cNvPr id="186" name="Terribly complicat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Terribly complicated</a:t>
            </a:r>
          </a:p>
          <a:p>
            <a:pPr/>
            <a:r>
              <a:t>Unpredictable, recursive, non linear</a:t>
            </a:r>
          </a:p>
          <a:p>
            <a:pPr/>
            <a:r>
              <a:t>There is no one and only “solution”</a:t>
            </a:r>
          </a:p>
          <a:p>
            <a:pPr/>
            <a:r>
              <a:t>Many ways to go, multiple “solutions”</a:t>
            </a:r>
          </a:p>
          <a:p>
            <a:pPr/>
            <a:r>
              <a:t>All solutions have special problems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</a:t>
            </a:r>
          </a:p>
        </p:txBody>
      </p:sp>
      <p:sp>
        <p:nvSpPr>
          <p:cNvPr id="189" name="Visible or invisible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7825" indent="-377825" defTabSz="496570">
              <a:spcBef>
                <a:spcPts val="3500"/>
              </a:spcBef>
              <a:defRPr sz="2720"/>
            </a:pPr>
            <a:r>
              <a:t>Visible or invisible?</a:t>
            </a:r>
          </a:p>
          <a:p>
            <a:pPr marL="377825" indent="-377825" defTabSz="496570">
              <a:spcBef>
                <a:spcPts val="3500"/>
              </a:spcBef>
              <a:defRPr sz="2720"/>
            </a:pPr>
            <a:r>
              <a:t>Anonymous, energy is independent of source (like bitcoins)</a:t>
            </a:r>
          </a:p>
          <a:p>
            <a:pPr lvl="1" marL="755650" indent="-377825" defTabSz="496570">
              <a:spcBef>
                <a:spcPts val="3500"/>
              </a:spcBef>
              <a:defRPr sz="2720"/>
            </a:pPr>
            <a:r>
              <a:t>Wind energy (good) is indistinguishable from nuclear energy (bad)</a:t>
            </a:r>
          </a:p>
          <a:p>
            <a:pPr marL="377825" indent="-377825" defTabSz="496570">
              <a:spcBef>
                <a:spcPts val="3500"/>
              </a:spcBef>
              <a:defRPr sz="2720"/>
            </a:pPr>
            <a:r>
              <a:t>Is it a Design element, like shape, color, movement?</a:t>
            </a:r>
          </a:p>
          <a:p>
            <a:pPr marL="377825" indent="-377825" defTabSz="496570">
              <a:spcBef>
                <a:spcPts val="3500"/>
              </a:spcBef>
              <a:defRPr sz="2720"/>
            </a:pPr>
            <a:r>
              <a:t>Ethical? (Being in accordance with the accepted principles of right and wrong that govern the conduct of a profession)</a:t>
            </a:r>
          </a:p>
          <a:p>
            <a:pPr marL="377825" indent="-377825" defTabSz="496570">
              <a:spcBef>
                <a:spcPts val="3500"/>
              </a:spcBef>
              <a:defRPr sz="2720"/>
            </a:pPr>
            <a:r>
              <a:t>Politics?</a:t>
            </a:r>
          </a:p>
          <a:p>
            <a:pPr marL="377825" indent="-377825" defTabSz="496570">
              <a:spcBef>
                <a:spcPts val="3500"/>
              </a:spcBef>
              <a:defRPr sz="2720"/>
            </a:pPr>
            <a:r>
              <a:t>Societal problem - world problem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Visible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Visible energy</a:t>
            </a:r>
          </a:p>
        </p:txBody>
      </p:sp>
      <p:sp>
        <p:nvSpPr>
          <p:cNvPr id="192" name="Cue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Captura de pantalla 2019-01-19 a las 21.15.21.png" descr="Captura de pantalla 2019-01-19 a las 21.15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827" y="3367617"/>
            <a:ext cx="6361104" cy="369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Captura de pantalla 2019-01-19 a las 21.15.34.png" descr="Captura de pantalla 2019-01-19 a las 21.15.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4331" y="3041649"/>
            <a:ext cx="7289801" cy="538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appuccino Energ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Cappuccino Energy?</a:t>
            </a:r>
          </a:p>
        </p:txBody>
      </p:sp>
      <p:sp>
        <p:nvSpPr>
          <p:cNvPr id="124" name="47 kca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47 kcal</a:t>
            </a:r>
          </a:p>
          <a:p>
            <a:pPr/>
            <a:r>
              <a:t>197 kJ</a:t>
            </a:r>
          </a:p>
          <a:p>
            <a:pPr/>
            <a:r>
              <a:t>(per 100 ml)</a:t>
            </a:r>
          </a:p>
          <a:p>
            <a:pPr/>
            <a:r>
              <a:t>12 minutes vacuum cleaning</a:t>
            </a:r>
          </a:p>
          <a:p>
            <a:pPr/>
            <a:r>
              <a:t>Smart phone battery: 47.5 kJ = 10 kcal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What is more interesting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What is more interesting </a:t>
            </a:r>
          </a:p>
          <a:p>
            <a:pPr defTabSz="484886">
              <a:defRPr sz="6640"/>
            </a:pPr>
            <a:r>
              <a:t>for a designer</a:t>
            </a:r>
          </a:p>
        </p:txBody>
      </p:sp>
      <p:sp>
        <p:nvSpPr>
          <p:cNvPr id="197" name="Something that works or something that maybe (not) works…"/>
          <p:cNvSpPr txBox="1"/>
          <p:nvPr>
            <p:ph type="body" sz="half" idx="1"/>
          </p:nvPr>
        </p:nvSpPr>
        <p:spPr>
          <a:xfrm>
            <a:off x="952500" y="2590800"/>
            <a:ext cx="11099800" cy="3117659"/>
          </a:xfrm>
          <a:prstGeom prst="rect">
            <a:avLst/>
          </a:prstGeom>
        </p:spPr>
        <p:txBody>
          <a:bodyPr/>
          <a:lstStyle/>
          <a:p>
            <a:pPr/>
            <a:r>
              <a:t>Something that works or something that maybe (not) works</a:t>
            </a:r>
          </a:p>
          <a:p>
            <a:pPr lvl="1"/>
            <a:r>
              <a:t>solar cell (works) or a plant (who knows?)</a:t>
            </a:r>
          </a:p>
        </p:txBody>
      </p:sp>
      <p:pic>
        <p:nvPicPr>
          <p:cNvPr id="198" name="Captura de pantalla 2019-01-20 a las 7.51.59.png" descr="Captura de pantalla 2019-01-20 a las 7.51.59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303554">
            <a:off x="168911" y="5681893"/>
            <a:ext cx="7874001" cy="388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Captura de pantalla 2019-01-20 a las 7.53.25.png" descr="Captura de pantalla 2019-01-20 a las 7.53.25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074100">
            <a:off x="8331407" y="4846015"/>
            <a:ext cx="3877588" cy="4217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Living Light Ermi van O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7119"/>
            </a:lvl1pPr>
          </a:lstStyle>
          <a:p>
            <a:pPr/>
            <a:r>
              <a:t>Living Light Ermi van Oers</a:t>
            </a:r>
          </a:p>
        </p:txBody>
      </p:sp>
      <p:sp>
        <p:nvSpPr>
          <p:cNvPr id="202" name="https://inhabitat.com/this-living-light-is-powered-by-a-houseplant/"/>
          <p:cNvSpPr txBox="1"/>
          <p:nvPr>
            <p:ph type="body" sz="quarter" idx="1"/>
          </p:nvPr>
        </p:nvSpPr>
        <p:spPr>
          <a:xfrm>
            <a:off x="952500" y="2590800"/>
            <a:ext cx="3732362" cy="62865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https://inhabitat.com/this-living-light-is-powered-by-a-houseplant/</a:t>
            </a:r>
          </a:p>
        </p:txBody>
      </p:sp>
      <p:pic>
        <p:nvPicPr>
          <p:cNvPr id="203" name="Captura de pantalla 2019-01-13 a las 8.33.14.png" descr="Captura de pantalla 2019-01-13 a las 8.33.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12555" y="2730500"/>
            <a:ext cx="7747001" cy="600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Walking = charg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Walking = charging</a:t>
            </a:r>
          </a:p>
        </p:txBody>
      </p:sp>
      <p:sp>
        <p:nvSpPr>
          <p:cNvPr id="206" name="https://www.tweaktown.com/news/50495/high-tech-shoes-charge-phone-walk/index.html"/>
          <p:cNvSpPr txBox="1"/>
          <p:nvPr>
            <p:ph type="body" sz="quarter" idx="1"/>
          </p:nvPr>
        </p:nvSpPr>
        <p:spPr>
          <a:xfrm>
            <a:off x="952500" y="2590800"/>
            <a:ext cx="3710335" cy="6286500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https://www.tweaktown.com/news/50495/high-tech-shoes-charge-phone-walk/index.html</a:t>
            </a:r>
          </a:p>
        </p:txBody>
      </p:sp>
      <p:pic>
        <p:nvPicPr>
          <p:cNvPr id="207" name="Captura de pantalla 2019-01-16 a las 10.43.56.png" descr="Captura de pantalla 2019-01-16 a las 10.43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76990" y="3752886"/>
            <a:ext cx="5862075" cy="3962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All my charging devi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All my charging devices</a:t>
            </a:r>
          </a:p>
        </p:txBody>
      </p:sp>
      <p:sp>
        <p:nvSpPr>
          <p:cNvPr id="210" name="Smart phones…"/>
          <p:cNvSpPr txBox="1"/>
          <p:nvPr>
            <p:ph type="body" sz="half" idx="1"/>
          </p:nvPr>
        </p:nvSpPr>
        <p:spPr>
          <a:xfrm>
            <a:off x="952500" y="2590800"/>
            <a:ext cx="5140375" cy="6286500"/>
          </a:xfrm>
          <a:prstGeom prst="rect">
            <a:avLst/>
          </a:prstGeom>
        </p:spPr>
        <p:txBody>
          <a:bodyPr/>
          <a:lstStyle/>
          <a:p>
            <a:pPr marL="311150" indent="-311150" defTabSz="408940">
              <a:spcBef>
                <a:spcPts val="2900"/>
              </a:spcBef>
              <a:defRPr sz="2240"/>
            </a:pPr>
            <a:r>
              <a:t>Smart phones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Tablets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Laptops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Tooth brushes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Bicycles with accu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Chargeable batteries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Drilling Screwing tool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Electrical vacuum cleaner</a:t>
            </a:r>
          </a:p>
          <a:p>
            <a:pPr marL="311150" indent="-311150" defTabSz="408940">
              <a:spcBef>
                <a:spcPts val="2900"/>
              </a:spcBef>
              <a:defRPr sz="2240"/>
            </a:pPr>
            <a:r>
              <a:t>Electric violin</a:t>
            </a:r>
          </a:p>
        </p:txBody>
      </p:sp>
      <p:sp>
        <p:nvSpPr>
          <p:cNvPr id="211" name="“Survival”, living from nature…"/>
          <p:cNvSpPr txBox="1"/>
          <p:nvPr/>
        </p:nvSpPr>
        <p:spPr>
          <a:xfrm>
            <a:off x="7666612" y="2598957"/>
            <a:ext cx="4336696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“Survival”, living from nature</a:t>
            </a:r>
          </a:p>
          <a:p>
            <a:pPr/>
            <a:r>
              <a:t>Sustaining yourself </a:t>
            </a:r>
          </a:p>
          <a:p>
            <a:pPr/>
            <a:r>
              <a:t>without electricity</a:t>
            </a:r>
          </a:p>
          <a:p>
            <a:pPr/>
            <a:r>
              <a:t>is that possible?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Objects not using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7440"/>
            </a:lvl1pPr>
          </a:lstStyle>
          <a:p>
            <a:pPr/>
            <a:r>
              <a:t>Objects not using energy</a:t>
            </a:r>
          </a:p>
        </p:txBody>
      </p:sp>
      <p:sp>
        <p:nvSpPr>
          <p:cNvPr id="214" name="Book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Books</a:t>
            </a:r>
          </a:p>
          <a:p>
            <a:pPr/>
            <a:r>
              <a:t>Bicycle on leg muscle power</a:t>
            </a:r>
          </a:p>
          <a:p>
            <a:pPr/>
            <a:r>
              <a:t>Trees …..(?)</a:t>
            </a:r>
          </a:p>
          <a:p>
            <a:pPr/>
            <a:r>
              <a:t>Violin</a:t>
            </a:r>
          </a:p>
          <a:p>
            <a:pPr/>
            <a:r>
              <a:t>Hammer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rees (mysterious!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Trees (mysterious!)</a:t>
            </a:r>
          </a:p>
        </p:txBody>
      </p:sp>
      <p:sp>
        <p:nvSpPr>
          <p:cNvPr id="217" name="Leaves…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Leaves….</a:t>
            </a:r>
          </a:p>
          <a:p>
            <a:pPr/>
            <a:r>
              <a:t>Solar cells?</a:t>
            </a:r>
          </a:p>
          <a:p>
            <a:pPr/>
            <a:r>
              <a:t>Electricity?</a:t>
            </a:r>
          </a:p>
          <a:p>
            <a:pPr/>
            <a:r>
              <a:t>A leaf is making tree building blocks from light and minerals, water</a:t>
            </a:r>
          </a:p>
          <a:p>
            <a:pPr/>
            <a:r>
              <a:t>Grass is making grass building blocks, a cow eats grass, humans (but for vegetarians) eat cows…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hotosynthesi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68731">
              <a:defRPr sz="3680"/>
            </a:pPr>
            <a:r>
              <a:t>Photosynthesis</a:t>
            </a:r>
          </a:p>
          <a:p>
            <a:pPr defTabSz="268731">
              <a:defRPr sz="3680"/>
            </a:pPr>
            <a:r>
              <a:rPr u="sng">
                <a:hlinkClick r:id="rId2" invalidUrl="" action="" tgtFrame="" tooltip="" history="1" highlightClick="0" endSnd="0"/>
              </a:rPr>
              <a:t>https://www.youtube.com/watch?v=sQK3Yr4Sc_k</a:t>
            </a:r>
          </a:p>
        </p:txBody>
      </p:sp>
      <p:sp>
        <p:nvSpPr>
          <p:cNvPr id="220" name="The solar cell of nature…"/>
          <p:cNvSpPr txBox="1"/>
          <p:nvPr>
            <p:ph type="body" sz="half" idx="1"/>
          </p:nvPr>
        </p:nvSpPr>
        <p:spPr>
          <a:xfrm>
            <a:off x="952500" y="2590800"/>
            <a:ext cx="4616252" cy="6286500"/>
          </a:xfrm>
          <a:prstGeom prst="rect">
            <a:avLst/>
          </a:prstGeom>
        </p:spPr>
        <p:txBody>
          <a:bodyPr/>
          <a:lstStyle/>
          <a:p>
            <a:pPr marL="355600" indent="-355600" defTabSz="467359">
              <a:spcBef>
                <a:spcPts val="3300"/>
              </a:spcBef>
              <a:defRPr sz="2560"/>
            </a:pPr>
            <a:r>
              <a:t>The solar cell of nature</a:t>
            </a:r>
          </a:p>
          <a:p>
            <a:pPr lvl="1" marL="711200" indent="-355600" defTabSz="467359">
              <a:spcBef>
                <a:spcPts val="3300"/>
              </a:spcBef>
              <a:defRPr sz="2560"/>
            </a:pPr>
            <a:r>
              <a:t>Terrible complex chemically</a:t>
            </a:r>
          </a:p>
          <a:p>
            <a:pPr lvl="1" marL="711200" indent="-355600" defTabSz="467359">
              <a:spcBef>
                <a:spcPts val="3300"/>
              </a:spcBef>
              <a:defRPr sz="2560"/>
            </a:pPr>
            <a:r>
              <a:t>Not very efficient!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Built every spring, discarded in autumn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How much energy coming out of a leave?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How much energy “is” a tree?</a:t>
            </a:r>
          </a:p>
        </p:txBody>
      </p:sp>
      <p:pic>
        <p:nvPicPr>
          <p:cNvPr id="221" name="Captura de pantalla 2019-01-13 a las 9.18.35.png" descr="Captura de pantalla 2019-01-13 a las 9.18.3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8261" y="3017837"/>
            <a:ext cx="7353301" cy="5232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Energy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Energy…</a:t>
            </a:r>
          </a:p>
        </p:txBody>
      </p:sp>
      <p:sp>
        <p:nvSpPr>
          <p:cNvPr id="224" name="All energy comes from the Sun - or other sta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66700" indent="-266700" defTabSz="350520">
              <a:spcBef>
                <a:spcPts val="2500"/>
              </a:spcBef>
              <a:defRPr sz="1920"/>
            </a:pPr>
            <a:r>
              <a:t>All energy comes from the Sun - or other stars</a:t>
            </a:r>
          </a:p>
          <a:p>
            <a:pPr lvl="1" marL="533400" indent="-266700" defTabSz="350520">
              <a:spcBef>
                <a:spcPts val="2500"/>
              </a:spcBef>
              <a:defRPr sz="1920"/>
            </a:pPr>
            <a:r>
              <a:t>Hydrogen burning into Helium or beyond</a:t>
            </a:r>
          </a:p>
          <a:p>
            <a:pPr lvl="2" marL="800100" indent="-266700" defTabSz="350520">
              <a:spcBef>
                <a:spcPts val="2500"/>
              </a:spcBef>
              <a:defRPr sz="1920"/>
            </a:pPr>
            <a:r>
              <a:t>Hydrogen Lab - RDM Hogeschool Rotterdam </a:t>
            </a:r>
            <a:r>
              <a:rPr u="sng">
                <a:hlinkClick r:id="rId2" invalidUrl="" action="" tgtFrame="" tooltip="" history="1" highlightClick="0" endSnd="0"/>
              </a:rPr>
              <a:t>https://www.rdmcoe.nl/themas/energytransition/</a:t>
            </a:r>
          </a:p>
          <a:p>
            <a:pPr marL="266700" indent="-266700" defTabSz="350520">
              <a:spcBef>
                <a:spcPts val="2500"/>
              </a:spcBef>
              <a:defRPr sz="1920"/>
            </a:pPr>
            <a:r>
              <a:t>Nuclear energy? - Uranium made in distant supernovas</a:t>
            </a:r>
          </a:p>
          <a:p>
            <a:pPr marL="266700" indent="-266700" defTabSz="350520">
              <a:spcBef>
                <a:spcPts val="2500"/>
              </a:spcBef>
              <a:defRPr sz="1920"/>
            </a:pPr>
            <a:r>
              <a:t>Fuel - burning - heat - pollution (oil, coal)</a:t>
            </a:r>
          </a:p>
          <a:p>
            <a:pPr marL="266700" indent="-266700" defTabSz="350520">
              <a:spcBef>
                <a:spcPts val="2500"/>
              </a:spcBef>
              <a:defRPr sz="1920"/>
            </a:pPr>
            <a:r>
              <a:t>Electricity - has to be “generated” (from oil, coal)</a:t>
            </a:r>
          </a:p>
          <a:p>
            <a:pPr marL="266700" indent="-266700" defTabSz="350520">
              <a:spcBef>
                <a:spcPts val="2500"/>
              </a:spcBef>
              <a:defRPr sz="1920"/>
            </a:pPr>
            <a:r>
              <a:t>“Alternative energy”</a:t>
            </a:r>
          </a:p>
          <a:p>
            <a:pPr lvl="1" marL="533400" indent="-266700" defTabSz="350520">
              <a:spcBef>
                <a:spcPts val="2500"/>
              </a:spcBef>
              <a:defRPr sz="1920"/>
            </a:pPr>
            <a:r>
              <a:rPr u="sng">
                <a:hlinkClick r:id="rId3" invalidUrl="" action="" tgtFrame="" tooltip="" history="1" highlightClick="0" endSnd="0"/>
              </a:rPr>
              <a:t>http://www.top-alternative-energy-sources.com</a:t>
            </a:r>
          </a:p>
          <a:p>
            <a:pPr marL="266700" indent="-266700" defTabSz="350520">
              <a:spcBef>
                <a:spcPts val="2500"/>
              </a:spcBef>
              <a:defRPr sz="1920"/>
            </a:pPr>
            <a:r>
              <a:t>Maffia (politics, ways to win a war, ways to dominate, ways to get rich)</a:t>
            </a:r>
          </a:p>
          <a:p>
            <a:pPr lvl="1" marL="533400" indent="-266700" defTabSz="350520">
              <a:spcBef>
                <a:spcPts val="2500"/>
              </a:spcBef>
              <a:defRPr sz="1920"/>
            </a:pPr>
            <a:r>
              <a:t>Power companies monopoly, subsidies for Wind Turbines, seed oils, electric cars</a:t>
            </a:r>
          </a:p>
        </p:txBody>
      </p:sp>
      <p:sp>
        <p:nvSpPr>
          <p:cNvPr id="225" name="Fuel can be stored, oil was “stored” by the Earth…"/>
          <p:cNvSpPr txBox="1"/>
          <p:nvPr/>
        </p:nvSpPr>
        <p:spPr>
          <a:xfrm>
            <a:off x="8455131" y="5065370"/>
            <a:ext cx="4005787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Fuel can be stored, oil was “stored” by the Earth</a:t>
            </a:r>
          </a:p>
          <a:p>
            <a:pPr/>
            <a:r>
              <a:t>Electricity cannot be stored easily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“Big energy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“Big energy”</a:t>
            </a:r>
          </a:p>
        </p:txBody>
      </p:sp>
      <p:sp>
        <p:nvSpPr>
          <p:cNvPr id="228" name="Eg from http://www.renewable-energysources.com"/>
          <p:cNvSpPr txBox="1"/>
          <p:nvPr>
            <p:ph type="body" sz="quarter" idx="1"/>
          </p:nvPr>
        </p:nvSpPr>
        <p:spPr>
          <a:xfrm>
            <a:off x="952500" y="2590800"/>
            <a:ext cx="11099800" cy="2037904"/>
          </a:xfrm>
          <a:prstGeom prst="rect">
            <a:avLst/>
          </a:prstGeom>
        </p:spPr>
        <p:txBody>
          <a:bodyPr/>
          <a:lstStyle/>
          <a:p>
            <a:pPr/>
            <a:r>
              <a:t>Eg from </a:t>
            </a:r>
            <a:r>
              <a:rPr u="sng">
                <a:hlinkClick r:id="rId2" invalidUrl="" action="" tgtFrame="" tooltip="" history="1" highlightClick="0" endSnd="0"/>
              </a:rPr>
              <a:t>http://www.renewable-energysources.com</a:t>
            </a:r>
          </a:p>
        </p:txBody>
      </p:sp>
      <p:pic>
        <p:nvPicPr>
          <p:cNvPr id="229" name="Captura de pantalla 2019-01-13 a las 8.12.30.png" descr="Captura de pantalla 2019-01-13 a las 8.12.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475" y="4312840"/>
            <a:ext cx="10909301" cy="530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Captura de pantalla 2019-01-21 a las 6.20.34.png" descr="Captura de pantalla 2019-01-21 a las 6.20.34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2824" y="5328049"/>
            <a:ext cx="4292601" cy="435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(Very) Small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(Very) Small energy</a:t>
            </a:r>
          </a:p>
        </p:txBody>
      </p:sp>
      <p:sp>
        <p:nvSpPr>
          <p:cNvPr id="233" name="Energy Harvesting…"/>
          <p:cNvSpPr txBox="1"/>
          <p:nvPr>
            <p:ph type="body" sz="quarter" idx="1"/>
          </p:nvPr>
        </p:nvSpPr>
        <p:spPr>
          <a:xfrm>
            <a:off x="952500" y="2590800"/>
            <a:ext cx="4010422" cy="6286500"/>
          </a:xfrm>
          <a:prstGeom prst="rect">
            <a:avLst/>
          </a:prstGeom>
        </p:spPr>
        <p:txBody>
          <a:bodyPr/>
          <a:lstStyle/>
          <a:p>
            <a:pPr/>
            <a:r>
              <a:t>Energy Harvesting</a:t>
            </a:r>
          </a:p>
          <a:p>
            <a:pPr/>
            <a:r>
              <a:t>Mud cell for example </a:t>
            </a:r>
            <a:r>
              <a:rPr u="sng">
                <a:hlinkClick r:id="rId4" invalidUrl="" action="" tgtFrame="" tooltip="" history="1" highlightClick="0" endSnd="0"/>
              </a:rPr>
              <a:t>https://www.instructables.com/id/An-Easy-Cheap-Soil-based-Microbial-Fuel-Cell/</a:t>
            </a:r>
          </a:p>
        </p:txBody>
      </p:sp>
      <p:sp>
        <p:nvSpPr>
          <p:cNvPr id="234" name="Mud cell battery…"/>
          <p:cNvSpPr txBox="1"/>
          <p:nvPr/>
        </p:nvSpPr>
        <p:spPr>
          <a:xfrm>
            <a:off x="6983002" y="2312491"/>
            <a:ext cx="4345840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Mud cell battery</a:t>
            </a:r>
          </a:p>
          <a:p>
            <a:pPr algn="l"/>
            <a:r>
              <a:t>Electricity from plants, algae</a:t>
            </a:r>
          </a:p>
          <a:p>
            <a:pPr algn="l"/>
            <a:r>
              <a:t>Electricity from pollution</a:t>
            </a:r>
          </a:p>
        </p:txBody>
      </p:sp>
      <p:sp>
        <p:nvSpPr>
          <p:cNvPr id="235" name="Small solar cell, wind turbine…"/>
          <p:cNvSpPr txBox="1"/>
          <p:nvPr/>
        </p:nvSpPr>
        <p:spPr>
          <a:xfrm>
            <a:off x="6973714" y="3647872"/>
            <a:ext cx="5171238" cy="1934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Small solar cell, wind turbine</a:t>
            </a:r>
          </a:p>
          <a:p>
            <a:pPr algn="l"/>
            <a:r>
              <a:t>Harvesting vibrations</a:t>
            </a:r>
          </a:p>
          <a:p>
            <a:pPr algn="l"/>
            <a:r>
              <a:t>Extracting warmth from your body</a:t>
            </a:r>
          </a:p>
          <a:p>
            <a:pPr algn="l"/>
            <a:r>
              <a:t>Harvesting on your muscles</a:t>
            </a:r>
          </a:p>
          <a:p>
            <a:pPr algn="l"/>
            <a:r>
              <a:t>Static Electricity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rogram: Tod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Program: Today</a:t>
            </a:r>
          </a:p>
        </p:txBody>
      </p:sp>
      <p:sp>
        <p:nvSpPr>
          <p:cNvPr id="127" name="Getting to know each oth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Getting to know each other</a:t>
            </a:r>
          </a:p>
          <a:p>
            <a:pPr/>
            <a:r>
              <a:t>Intro, intro, intro</a:t>
            </a:r>
          </a:p>
          <a:p>
            <a:pPr/>
            <a:r>
              <a:t>some thought assignments, </a:t>
            </a:r>
          </a:p>
          <a:p>
            <a:pPr/>
            <a:r>
              <a:t>simple circuit, </a:t>
            </a:r>
          </a:p>
          <a:p>
            <a:pPr/>
            <a:r>
              <a:t>Doing: paper 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tudy Examp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Study Examples</a:t>
            </a:r>
          </a:p>
        </p:txBody>
      </p:sp>
      <p:sp>
        <p:nvSpPr>
          <p:cNvPr id="238" name="Moss table…"/>
          <p:cNvSpPr txBox="1"/>
          <p:nvPr>
            <p:ph type="body" sz="half" idx="1"/>
          </p:nvPr>
        </p:nvSpPr>
        <p:spPr>
          <a:xfrm>
            <a:off x="952500" y="2590800"/>
            <a:ext cx="5238800" cy="6286500"/>
          </a:xfrm>
          <a:prstGeom prst="rect">
            <a:avLst/>
          </a:prstGeom>
        </p:spPr>
        <p:txBody>
          <a:bodyPr/>
          <a:lstStyle/>
          <a:p>
            <a:pPr marL="404495" indent="-404495" defTabSz="531622">
              <a:spcBef>
                <a:spcPts val="3800"/>
              </a:spcBef>
              <a:defRPr sz="2912"/>
            </a:pPr>
            <a:r>
              <a:t>Moss table</a:t>
            </a:r>
          </a:p>
          <a:p>
            <a:pPr lvl="1" marL="808990" indent="-404495" defTabSz="531622">
              <a:spcBef>
                <a:spcPts val="3800"/>
              </a:spcBef>
              <a:defRPr sz="2912"/>
            </a:pPr>
            <a:r>
              <a:rPr u="sng">
                <a:hlinkClick r:id="rId2" invalidUrl="" action="" tgtFrame="" tooltip="" history="1" highlightClick="0" endSnd="0"/>
              </a:rPr>
              <a:t>http://www.designindaba.com/articles/creative-work/algae-energy-london2011</a:t>
            </a:r>
          </a:p>
          <a:p>
            <a:pPr marL="404495" indent="-404495" defTabSz="531622">
              <a:spcBef>
                <a:spcPts val="3800"/>
              </a:spcBef>
              <a:defRPr sz="2912"/>
            </a:pPr>
            <a:r>
              <a:t>Cell Phone Charging dress</a:t>
            </a:r>
          </a:p>
          <a:p>
            <a:pPr lvl="1" marL="808990" indent="-404495" defTabSz="531622">
              <a:spcBef>
                <a:spcPts val="3800"/>
              </a:spcBef>
              <a:defRPr sz="2912"/>
            </a:pPr>
            <a:r>
              <a:t>Pauline van Dongen</a:t>
            </a:r>
          </a:p>
          <a:p>
            <a:pPr marL="404495" indent="-404495" defTabSz="531622">
              <a:spcBef>
                <a:spcPts val="3800"/>
              </a:spcBef>
              <a:defRPr sz="2912"/>
            </a:pPr>
            <a:r>
              <a:t>Complexity of energy notions in the body</a:t>
            </a:r>
          </a:p>
        </p:txBody>
      </p:sp>
      <p:pic>
        <p:nvPicPr>
          <p:cNvPr id="239" name="Captura de pantalla 2019-01-13 a las 8.37.11.png" descr="Captura de pantalla 2019-01-13 a las 8.37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61535" y="3022600"/>
            <a:ext cx="3784601" cy="5422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olar cell …dress…flip flap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Solar cell …dress…flip flap</a:t>
            </a:r>
          </a:p>
          <a:p>
            <a:pPr defTabSz="484886">
              <a:defRPr sz="6640"/>
            </a:pPr>
            <a:r>
              <a:t>(Pauline van Dongen)</a:t>
            </a:r>
          </a:p>
        </p:txBody>
      </p:sp>
      <p:sp>
        <p:nvSpPr>
          <p:cNvPr id="242" name="Cue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3" name="Captura de pantalla 2019-01-16 a las 11.50.20.png" descr="Captura de pantalla 2019-01-16 a las 11.50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513" y="3041650"/>
            <a:ext cx="5029201" cy="538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Captura de pantalla 2019-01-16 a las 11.49.58.png" descr="Captura de pantalla 2019-01-16 a las 11.49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4472" y="3136900"/>
            <a:ext cx="5346701" cy="5194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Energy “Parasite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Energy “Parasite”</a:t>
            </a:r>
          </a:p>
        </p:txBody>
      </p:sp>
      <p:sp>
        <p:nvSpPr>
          <p:cNvPr id="247" name="Looking for places where energy is wasted and then take advantage of this.…"/>
          <p:cNvSpPr txBox="1"/>
          <p:nvPr>
            <p:ph type="body" sz="half" idx="1"/>
          </p:nvPr>
        </p:nvSpPr>
        <p:spPr>
          <a:xfrm>
            <a:off x="952500" y="2590800"/>
            <a:ext cx="5449690" cy="6286500"/>
          </a:xfrm>
          <a:prstGeom prst="rect">
            <a:avLst/>
          </a:prstGeom>
        </p:spPr>
        <p:txBody>
          <a:bodyPr/>
          <a:lstStyle/>
          <a:p>
            <a:pPr/>
            <a:r>
              <a:t>Looking for places where energy is wasted and then take advantage of this.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http://www.energyparasites.net</a:t>
            </a:r>
          </a:p>
        </p:txBody>
      </p:sp>
      <p:pic>
        <p:nvPicPr>
          <p:cNvPr id="248" name="Captura de pantalla 2019-01-13 a las 8.35.56.png" descr="Captura de pantalla 2019-01-13 a las 8.35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23069" y="2684565"/>
            <a:ext cx="6706189" cy="4878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tatic Electricity: Paper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Static Electricity: Paper energy</a:t>
            </a:r>
          </a:p>
        </p:txBody>
      </p:sp>
      <p:sp>
        <p:nvSpPr>
          <p:cNvPr id="251" name="https://makezine.com/projects/power-paper-circuits-with-static-electricity/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https://makezine.com/projects/power-paper-circuits-with-static-electricity/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hysics of energy: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  <a:r>
              <a:t>Physics of energy:</a:t>
            </a:r>
          </a:p>
          <a:p>
            <a:pPr defTabSz="484886">
              <a:defRPr sz="6640"/>
            </a:pPr>
            <a:r>
              <a:t>Heat and Energy</a:t>
            </a:r>
          </a:p>
        </p:txBody>
      </p:sp>
      <p:sp>
        <p:nvSpPr>
          <p:cNvPr id="254" name="Cue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ompare energ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Compare energies</a:t>
            </a:r>
          </a:p>
        </p:txBody>
      </p:sp>
      <p:sp>
        <p:nvSpPr>
          <p:cNvPr id="257" name="Consider the energy required to heat 1.0 kg of water from 0 oC to 100 oC when the specific heat of water is 4.19 kJ/kgoC:…"/>
          <p:cNvSpPr txBox="1"/>
          <p:nvPr>
            <p:ph type="body" idx="1"/>
          </p:nvPr>
        </p:nvSpPr>
        <p:spPr>
          <a:xfrm>
            <a:off x="952500" y="2111828"/>
            <a:ext cx="11099800" cy="6765473"/>
          </a:xfrm>
          <a:prstGeom prst="rect">
            <a:avLst/>
          </a:prstGeom>
        </p:spPr>
        <p:txBody>
          <a:bodyPr/>
          <a:lstStyle/>
          <a:p>
            <a:pPr marL="0" indent="0" defTabSz="352043">
              <a:spcBef>
                <a:spcPts val="0"/>
              </a:spcBef>
              <a:buSzTx/>
              <a:buNone/>
              <a:defRPr sz="1848">
                <a:latin typeface="Helvetica"/>
                <a:ea typeface="Helvetica"/>
                <a:cs typeface="Helvetica"/>
                <a:sym typeface="Helvetica"/>
              </a:defRPr>
            </a:pPr>
            <a:r>
              <a:t>Consider the energy required to heat </a:t>
            </a:r>
            <a:r>
              <a:rPr i="1"/>
              <a:t>1.0 kg</a:t>
            </a:r>
            <a:r>
              <a:t> of water from </a:t>
            </a:r>
            <a:r>
              <a:rPr i="1"/>
              <a:t>0 </a:t>
            </a:r>
            <a:r>
              <a:rPr baseline="31999" i="1"/>
              <a:t>o</a:t>
            </a:r>
            <a:r>
              <a:rPr i="1"/>
              <a:t>C to 100 </a:t>
            </a:r>
            <a:r>
              <a:rPr baseline="31999" i="1"/>
              <a:t>o</a:t>
            </a:r>
            <a:r>
              <a:rPr i="1"/>
              <a:t>C</a:t>
            </a:r>
            <a:r>
              <a:t> when the specific heat of water is </a:t>
            </a:r>
            <a:r>
              <a:rPr i="1"/>
              <a:t>4.19 kJ/kg</a:t>
            </a:r>
            <a:r>
              <a:rPr baseline="31999" i="1"/>
              <a:t>o</a:t>
            </a:r>
            <a:r>
              <a:rPr i="1"/>
              <a:t>C</a:t>
            </a:r>
            <a:r>
              <a:t>:</a:t>
            </a:r>
          </a:p>
          <a:p>
            <a:pPr marL="0" indent="0" defTabSz="352043">
              <a:spcBef>
                <a:spcPts val="0"/>
              </a:spcBef>
              <a:buSzTx/>
              <a:buNone/>
              <a:defRPr sz="1848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352043">
              <a:spcBef>
                <a:spcPts val="0"/>
              </a:spcBef>
              <a:buSzTx/>
              <a:buNone/>
              <a:defRPr i="1" sz="1848">
                <a:latin typeface="Helvetica"/>
                <a:ea typeface="Helvetica"/>
                <a:cs typeface="Helvetica"/>
                <a:sym typeface="Helvetica"/>
              </a:defRPr>
            </a:pPr>
            <a:r>
              <a:t>Q = (4.19 kJ/kg</a:t>
            </a:r>
            <a:r>
              <a:rPr baseline="31999"/>
              <a:t>o</a:t>
            </a:r>
            <a:r>
              <a:t>C) (1.0 kg) ((100 </a:t>
            </a:r>
            <a:r>
              <a:rPr baseline="31999"/>
              <a:t>o</a:t>
            </a:r>
            <a:r>
              <a:t>C) - (0 </a:t>
            </a:r>
            <a:r>
              <a:rPr baseline="31999"/>
              <a:t>o</a:t>
            </a:r>
            <a:r>
              <a:t>C))</a:t>
            </a:r>
            <a:endParaRPr i="0"/>
          </a:p>
          <a:p>
            <a:pPr marL="0" indent="0" defTabSz="352043">
              <a:spcBef>
                <a:spcPts val="0"/>
              </a:spcBef>
              <a:buSzTx/>
              <a:buNone/>
              <a:defRPr i="1" sz="1848">
                <a:latin typeface="Helvetica"/>
                <a:ea typeface="Helvetica"/>
                <a:cs typeface="Helvetica"/>
                <a:sym typeface="Helvetica"/>
              </a:defRPr>
            </a:pPr>
            <a:r>
              <a:t>    = </a:t>
            </a:r>
            <a:r>
              <a:rPr u="sng"/>
              <a:t>419</a:t>
            </a:r>
            <a:r>
              <a:t> (kJ) equivalent to 100 kcalori (food units)</a:t>
            </a:r>
          </a:p>
          <a:p>
            <a:pPr marL="0" indent="0" defTabSz="352043">
              <a:spcBef>
                <a:spcPts val="0"/>
              </a:spcBef>
              <a:buSzTx/>
              <a:buNone/>
              <a:defRPr i="1" sz="1848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273811">
              <a:spcBef>
                <a:spcPts val="0"/>
              </a:spcBef>
              <a:buSzTx/>
              <a:buNone/>
              <a:defRPr sz="1848">
                <a:uFill>
                  <a:solidFill>
                    <a:srgbClr val="000000"/>
                  </a:solidFill>
                </a:uFill>
              </a:defRPr>
            </a:pPr>
            <a:r>
              <a:t>Banana 93 kcal =  390 kJ </a:t>
            </a:r>
          </a:p>
          <a:p>
            <a:pPr marL="0" indent="0" defTabSz="273811">
              <a:spcBef>
                <a:spcPts val="0"/>
              </a:spcBef>
              <a:buSzTx/>
              <a:buNone/>
              <a:defRPr sz="1848">
                <a:uFill>
                  <a:solidFill>
                    <a:srgbClr val="000000"/>
                  </a:solidFill>
                </a:uFill>
              </a:defRPr>
            </a:pPr>
            <a:r>
              <a:t>One banana = boiling water for one cup of tea (1/4 of a liter)</a:t>
            </a:r>
          </a:p>
          <a:p>
            <a:pPr marL="0" indent="0" defTabSz="273811">
              <a:spcBef>
                <a:spcPts val="0"/>
              </a:spcBef>
              <a:buSzTx/>
              <a:buNone/>
              <a:defRPr sz="1925">
                <a:uFill>
                  <a:solidFill>
                    <a:srgbClr val="000000"/>
                  </a:solidFill>
                </a:uFill>
              </a:defRPr>
            </a:pPr>
          </a:p>
          <a:p>
            <a:pPr marL="0" indent="0" defTabSz="352043">
              <a:spcBef>
                <a:spcPts val="0"/>
              </a:spcBef>
              <a:buSzTx/>
              <a:buNone/>
              <a:defRPr sz="1925">
                <a:latin typeface="Helvetica"/>
                <a:ea typeface="Helvetica"/>
                <a:cs typeface="Helvetica"/>
                <a:sym typeface="Helvetica"/>
              </a:defRPr>
            </a:pPr>
            <a:r>
              <a:t>lifting a mass of </a:t>
            </a:r>
            <a:r>
              <a:rPr i="1"/>
              <a:t>100 kg</a:t>
            </a:r>
            <a:r>
              <a:t> an elevation of </a:t>
            </a:r>
            <a:r>
              <a:rPr i="1"/>
              <a:t>10 m = </a:t>
            </a:r>
            <a:r>
              <a:t>9810  J = 10 kJ</a:t>
            </a:r>
          </a:p>
          <a:p>
            <a:pPr marL="0" indent="0" defTabSz="352043">
              <a:spcBef>
                <a:spcPts val="0"/>
              </a:spcBef>
              <a:buSzTx/>
              <a:buNone/>
              <a:defRPr sz="1925"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0" indent="0" defTabSz="273811">
              <a:spcBef>
                <a:spcPts val="0"/>
              </a:spcBef>
              <a:buSzTx/>
              <a:buNone/>
              <a:defRPr sz="1925"/>
            </a:pPr>
            <a:r>
              <a:t>Pro 20 climbing stairs =  5 kcal = 20 kJ. </a:t>
            </a:r>
          </a:p>
          <a:p>
            <a:pPr marL="0" indent="0" defTabSz="273811">
              <a:spcBef>
                <a:spcPts val="0"/>
              </a:spcBef>
              <a:buSzTx/>
              <a:buNone/>
              <a:defRPr sz="1925"/>
            </a:pPr>
          </a:p>
          <a:p>
            <a:pPr marL="0" indent="0" defTabSz="273811">
              <a:spcBef>
                <a:spcPts val="0"/>
              </a:spcBef>
              <a:buSzTx/>
              <a:buNone/>
              <a:defRPr sz="1925"/>
            </a:pPr>
            <a:r>
              <a:t>15 Minutes Walking around 50 kcal = 200 kJ</a:t>
            </a:r>
          </a:p>
          <a:p>
            <a:pPr marL="0" indent="0" defTabSz="273811">
              <a:spcBef>
                <a:spcPts val="0"/>
              </a:spcBef>
              <a:buSzTx/>
              <a:buNone/>
              <a:defRPr sz="1925"/>
            </a:pPr>
          </a:p>
          <a:p>
            <a:pPr marL="0" indent="0" defTabSz="273811">
              <a:spcBef>
                <a:spcPts val="0"/>
              </a:spcBef>
              <a:buSzTx/>
              <a:buNone/>
              <a:defRPr sz="1925"/>
            </a:pPr>
            <a:r>
              <a:t>Smart phone battery 3300 mAH -&gt; 4Volt * 3.3A * 3600 (seconds) </a:t>
            </a:r>
          </a:p>
          <a:p>
            <a:pPr marL="0" indent="0" defTabSz="273811">
              <a:spcBef>
                <a:spcPts val="0"/>
              </a:spcBef>
              <a:buSzTx/>
              <a:buNone/>
              <a:defRPr sz="1925"/>
            </a:pPr>
            <a:r>
              <a:t>= 47.5 kJ roughly equal to about 1/8 of a banana</a:t>
            </a:r>
          </a:p>
          <a:p>
            <a:pPr marL="0" indent="0" defTabSz="273811">
              <a:spcBef>
                <a:spcPts val="0"/>
              </a:spcBef>
              <a:buSzTx/>
              <a:buNone/>
              <a:defRPr sz="1925"/>
            </a:pPr>
          </a:p>
          <a:p>
            <a:pPr marL="0" indent="0" defTabSz="352043">
              <a:spcBef>
                <a:spcPts val="0"/>
              </a:spcBef>
              <a:buSzTx/>
              <a:buNone/>
              <a:defRPr sz="1848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energy by mass of gasoline is over 12,000Wh/kg. In contrast, a modern Li-ion battery only carries about 200Wh/kg; (</a:t>
            </a:r>
            <a:r>
              <a:rPr u="sng">
                <a:hlinkClick r:id="rId2" invalidUrl="" action="" tgtFrame="" tooltip="" history="1" highlightClick="0" endSnd="0"/>
              </a:rPr>
              <a:t>https://batteryuniversity.com/index.php/learn/article/comparing_the_battery_with_other_power_sources</a:t>
            </a:r>
          </a:p>
          <a:p>
            <a:pPr marL="0" indent="0" defTabSz="352043">
              <a:spcBef>
                <a:spcPts val="0"/>
              </a:spcBef>
              <a:buSzTx/>
              <a:buNone/>
              <a:defRPr sz="1848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352043">
              <a:spcBef>
                <a:spcPts val="0"/>
              </a:spcBef>
              <a:buSzTx/>
              <a:buNone/>
              <a:defRPr sz="1848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But there are all sorts of “problems”, you never get full energy out of something!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Assign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Assignment</a:t>
            </a:r>
          </a:p>
        </p:txBody>
      </p:sp>
      <p:sp>
        <p:nvSpPr>
          <p:cNvPr id="260" name="Make a list of devices which use energy in your surroundings, room, hous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Make a list of devices which use energy in your surroundings, room, house.</a:t>
            </a:r>
          </a:p>
          <a:p>
            <a:pPr/>
            <a:r>
              <a:t>Try to figure out (checking labels etc) what kind of energy, how much, how frequent.</a:t>
            </a:r>
          </a:p>
          <a:p>
            <a:pPr/>
            <a:r>
              <a:t>Also look at food energy and muscle energy, bicycle walking.</a:t>
            </a:r>
          </a:p>
          <a:p>
            <a:pPr/>
            <a:r>
              <a:t>Try to find out the source of the energy, and the source of the source of energy (electricity by oil, or wind…)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Knowledge by do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Knowledge by doing</a:t>
            </a:r>
          </a:p>
        </p:txBody>
      </p:sp>
      <p:sp>
        <p:nvSpPr>
          <p:cNvPr id="263" name="Some formula’s of electronic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formula’s of electronics</a:t>
            </a:r>
          </a:p>
          <a:p>
            <a:pPr lvl="1"/>
            <a:r>
              <a:t>V = I * R</a:t>
            </a:r>
          </a:p>
          <a:p>
            <a:pPr lvl="1"/>
            <a:r>
              <a:t>Power = V * I, voltage times current</a:t>
            </a:r>
          </a:p>
          <a:p>
            <a:pPr lvl="1"/>
            <a:r>
              <a:t>The notion of “load”</a:t>
            </a:r>
          </a:p>
          <a:p>
            <a:pPr/>
            <a:r>
              <a:t>Joule Watt Calori comparisons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oo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Tools</a:t>
            </a:r>
          </a:p>
        </p:txBody>
      </p:sp>
      <p:sp>
        <p:nvSpPr>
          <p:cNvPr id="266" name="Calculation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Calculations</a:t>
            </a:r>
          </a:p>
          <a:p>
            <a:pPr/>
            <a:r>
              <a:t>Volt meter for measuring VOLT and CURRENT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chniq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Techniques</a:t>
            </a:r>
          </a:p>
        </p:txBody>
      </p:sp>
      <p:sp>
        <p:nvSpPr>
          <p:cNvPr id="269" name="Basic Electronic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Basic Electronics</a:t>
            </a:r>
          </a:p>
          <a:p>
            <a:pPr lvl="1"/>
            <a:r>
              <a:t>Circuit</a:t>
            </a:r>
          </a:p>
          <a:p>
            <a:pPr lvl="1"/>
            <a:r>
              <a:t>Parallel and in series</a:t>
            </a:r>
          </a:p>
          <a:p>
            <a:pPr/>
            <a:r>
              <a:t>LED at 3 Volt?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omorr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Tomorrow</a:t>
            </a:r>
          </a:p>
        </p:txBody>
      </p:sp>
      <p:sp>
        <p:nvSpPr>
          <p:cNvPr id="130" name="Technical stuff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Technical stuff</a:t>
            </a:r>
          </a:p>
          <a:p>
            <a:pPr/>
            <a:r>
              <a:t>Soldering</a:t>
            </a:r>
          </a:p>
          <a:p>
            <a:pPr/>
            <a:r>
              <a:t>Learning about circuit, sensors</a:t>
            </a:r>
          </a:p>
          <a:p>
            <a:pPr/>
            <a:r>
              <a:t>making a Joule Thief device</a:t>
            </a:r>
          </a:p>
          <a:p>
            <a:pPr/>
            <a:r>
              <a:t>Calculations and Theory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peculative desig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Speculative design</a:t>
            </a:r>
          </a:p>
        </p:txBody>
      </p:sp>
      <p:sp>
        <p:nvSpPr>
          <p:cNvPr id="272" name="Ethics of a designer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Ethics of a designer</a:t>
            </a:r>
          </a:p>
          <a:p>
            <a:pPr/>
            <a:r>
              <a:t>Technology optimism</a:t>
            </a:r>
          </a:p>
          <a:p>
            <a:pPr/>
            <a:r>
              <a:t>Stay critical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Human Harvest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Human Harvesting </a:t>
            </a:r>
          </a:p>
        </p:txBody>
      </p:sp>
      <p:sp>
        <p:nvSpPr>
          <p:cNvPr id="275" name="One hour walks can be relaxing and you can burn 200+ calorie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One hour walks can be relaxing and you can burn 200+ calories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hinese gadget investigat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Chinese gadget investigated</a:t>
            </a:r>
          </a:p>
        </p:txBody>
      </p:sp>
      <p:sp>
        <p:nvSpPr>
          <p:cNvPr id="278" name="Cue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Leaf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Leaf energy</a:t>
            </a:r>
          </a:p>
        </p:txBody>
      </p:sp>
      <p:sp>
        <p:nvSpPr>
          <p:cNvPr id="281" name="https://cleantechnica.com/2013/05/11/harvesting-electricity-from-plants-plant-based-energy-generation/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https://cleantechnica.com/2013/05/11/harvesting-electricity-from-plants-plant-based-energy-generation/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olar energy calculat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Solar energy calculator</a:t>
            </a:r>
          </a:p>
        </p:txBody>
      </p:sp>
      <p:sp>
        <p:nvSpPr>
          <p:cNvPr id="284" name="Experiment with a solar cel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Experiment with a solar cell</a:t>
            </a:r>
          </a:p>
          <a:p>
            <a:pPr/>
            <a:r>
              <a:t>Position on the Earth</a:t>
            </a:r>
          </a:p>
          <a:p>
            <a:pPr/>
            <a:r>
              <a:t>Orientation</a:t>
            </a:r>
          </a:p>
          <a:p>
            <a:pPr/>
            <a:r>
              <a:t>Sun in the sky, season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https://eu-solar.panasonic.net/nl/zonne-energiecalculator.htm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Energy stored in twisted rubber ban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Energy stored in twisted rubber band</a:t>
            </a:r>
          </a:p>
        </p:txBody>
      </p:sp>
      <p:sp>
        <p:nvSpPr>
          <p:cNvPr id="287" name="https://www.scientificamerican.com/article/bring-science-home-rubber-bands-energy/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u="sng">
                <a:hlinkClick r:id="rId2" invalidUrl="" action="" tgtFrame="" tooltip="" history="1" highlightClick="0" endSnd="0"/>
              </a:rPr>
              <a:t>https://www.scientificamerican.com/article/bring-science-home-rubber-bands-energy/</a:t>
            </a:r>
          </a:p>
          <a:p>
            <a:pPr/>
            <a:r>
              <a:t>Paper plane shooting and energy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Muscle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Muscle energy</a:t>
            </a:r>
          </a:p>
        </p:txBody>
      </p:sp>
      <p:sp>
        <p:nvSpPr>
          <p:cNvPr id="290" name="Complicated muscle energy: https://www.quora.com/How-is-energy-stored-in-muscl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Complicated muscle energy: </a:t>
            </a:r>
            <a:r>
              <a:rPr u="sng">
                <a:hlinkClick r:id="rId2" invalidUrl="" action="" tgtFrame="" tooltip="" history="1" highlightClick="0" endSnd="0"/>
              </a:rPr>
              <a:t>https://www.quora.com/How-is-energy-stored-in-muscles</a:t>
            </a:r>
            <a:r>
              <a:t> </a:t>
            </a:r>
          </a:p>
          <a:p>
            <a:pPr/>
            <a:r>
              <a:t>Energy of a work out - running</a:t>
            </a:r>
          </a:p>
          <a:p>
            <a:pPr lvl="1"/>
            <a:r>
              <a:t>Workout device as energy source</a:t>
            </a:r>
          </a:p>
          <a:p>
            <a:pPr lvl="1"/>
            <a:r>
              <a:t>Harvest some muscle power into electricity?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Batteries - power bank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7760"/>
            </a:lvl1pPr>
          </a:lstStyle>
          <a:p>
            <a:pPr/>
            <a:r>
              <a:t>Batteries - power banks</a:t>
            </a:r>
          </a:p>
        </p:txBody>
      </p:sp>
      <p:sp>
        <p:nvSpPr>
          <p:cNvPr id="293" name="For example: https://learn.adafruit.com/all-about-batteries/power-capacity-and-power-capability…"/>
          <p:cNvSpPr txBox="1"/>
          <p:nvPr>
            <p:ph type="body" sz="half" idx="1"/>
          </p:nvPr>
        </p:nvSpPr>
        <p:spPr>
          <a:xfrm>
            <a:off x="952500" y="2590800"/>
            <a:ext cx="5010299" cy="6286500"/>
          </a:xfrm>
          <a:prstGeom prst="rect">
            <a:avLst/>
          </a:prstGeom>
        </p:spPr>
        <p:txBody>
          <a:bodyPr/>
          <a:lstStyle/>
          <a:p>
            <a:pPr marL="382270" indent="-382270" defTabSz="502412">
              <a:spcBef>
                <a:spcPts val="3600"/>
              </a:spcBef>
              <a:defRPr sz="2752"/>
            </a:pPr>
            <a:r>
              <a:t>For example: </a:t>
            </a:r>
            <a:r>
              <a:rPr u="sng">
                <a:hlinkClick r:id="rId2" invalidUrl="" action="" tgtFrame="" tooltip="" history="1" highlightClick="0" endSnd="0"/>
              </a:rPr>
              <a:t>https://learn.adafruit.com/all-about-batteries/power-capacity-and-power-capability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There are many batteries, big and small, it is important to choose the right battery for your project: </a:t>
            </a:r>
            <a:r>
              <a:rPr u="sng">
                <a:hlinkClick r:id="rId3" invalidUrl="" action="" tgtFrame="" tooltip="" history="1" highlightClick="0" endSnd="0"/>
              </a:rPr>
              <a:t>https://learn.adafruit.com/all-about-batteries/how-to-pick-the-right-battery-for-your-project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Technical details! </a:t>
            </a:r>
          </a:p>
        </p:txBody>
      </p:sp>
      <p:pic>
        <p:nvPicPr>
          <p:cNvPr id="294" name="Captura de pantalla 2019-01-14 a las 12.21.16.png" descr="Captura de pantalla 2019-01-14 a las 12.21.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94636" y="1946358"/>
            <a:ext cx="5973394" cy="3825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Captura de pantalla 2019-01-14 a las 12.21.42.png" descr="Captura de pantalla 2019-01-14 a las 12.21.4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94636" y="5767920"/>
            <a:ext cx="5973394" cy="4070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uggestions - Assignment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21310">
              <a:defRPr sz="4400"/>
            </a:pPr>
            <a:r>
              <a:t>Suggestions - Assignments</a:t>
            </a:r>
          </a:p>
          <a:p>
            <a:pPr defTabSz="321310">
              <a:defRPr sz="4400"/>
            </a:pPr>
            <a:r>
              <a:t>Experiments and … </a:t>
            </a:r>
          </a:p>
          <a:p>
            <a:pPr defTabSz="321310">
              <a:defRPr sz="4400"/>
            </a:pPr>
            <a:r>
              <a:t>find-make some design application</a:t>
            </a:r>
          </a:p>
        </p:txBody>
      </p:sp>
      <p:sp>
        <p:nvSpPr>
          <p:cNvPr id="298" name="Investigate/make a charging system with the bicycle dynamo and charging devic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22250" indent="-222250" defTabSz="292100">
              <a:spcBef>
                <a:spcPts val="2100"/>
              </a:spcBef>
              <a:defRPr sz="1600"/>
            </a:pPr>
            <a:r>
              <a:t>Investigate/make a charging system with the bicycle dynamo and charging device</a:t>
            </a:r>
          </a:p>
          <a:p>
            <a:pPr lvl="1" marL="444500" indent="-222250" defTabSz="292100">
              <a:spcBef>
                <a:spcPts val="2100"/>
              </a:spcBef>
              <a:defRPr sz="1600"/>
            </a:pPr>
            <a:r>
              <a:t>Bigger structure, metal workshop, welding, construction (Spatial? - Product?)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t>Investigate/make a mud cell  - apply this for example in a poster/illustration/comic (?)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t>Investigate/make a fruit cell (potato, banana…..), why not in a garment - fashion (?)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t>(Re-) Investigate/make on of your own projects - Define your own energy project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t>Play garden, sport school toys, energy investigation, Brother knitting machine…any machine in the school, harvest vibrational energy … Redesign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t>Parasite devices, eating discarded energy… (Product?)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t>Investigate/make your wind turbine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t>Harvest your own muscle power, walking power, work-out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t>Investigate - improve - rebuild - redesign, Chinese gadget, IKEA dynamo, or others</a:t>
            </a:r>
          </a:p>
          <a:p>
            <a:pPr marL="222250" indent="-222250" defTabSz="292100">
              <a:spcBef>
                <a:spcPts val="2100"/>
              </a:spcBef>
              <a:defRPr sz="1600"/>
            </a:pPr>
            <a:r>
              <a:t>Paper power (electro static energy) to flash an LED, for example: </a:t>
            </a:r>
            <a:r>
              <a:rPr u="sng">
                <a:hlinkClick r:id="rId2" invalidUrl="" action="" tgtFrame="" tooltip="" history="1" highlightClick="0" endSnd="0"/>
              </a:rPr>
              <a:t>https://www.instructables.com/id/The-Worlds-Simplest-Electrostatic-Machine/</a:t>
            </a:r>
            <a:r>
              <a:t> (Graphical - poster design ?)</a:t>
            </a:r>
          </a:p>
          <a:p>
            <a:pPr lvl="1" marL="444500" indent="-222250" defTabSz="292100">
              <a:spcBef>
                <a:spcPts val="2100"/>
              </a:spcBef>
              <a:defRPr sz="1600"/>
            </a:pPr>
            <a:r>
              <a:rPr u="sng">
                <a:hlinkClick r:id="rId3" invalidUrl="" action="" tgtFrame="" tooltip="" history="1" highlightClick="0" endSnd="0"/>
              </a:rPr>
              <a:t>https://makezine.com/2013/10/10/new-technology-paper-generators-harvest-static-electricity/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eltier element - Joule Thie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Peltier element - Joule Thief</a:t>
            </a:r>
          </a:p>
        </p:txBody>
      </p:sp>
      <p:sp>
        <p:nvSpPr>
          <p:cNvPr id="301" name="https://hackaday.com/2010/01/05/generate-electricity-with-a-candle/"/>
          <p:cNvSpPr txBox="1"/>
          <p:nvPr>
            <p:ph type="body" sz="quarter" idx="1"/>
          </p:nvPr>
        </p:nvSpPr>
        <p:spPr>
          <a:xfrm>
            <a:off x="952500" y="2209800"/>
            <a:ext cx="11099800" cy="1259979"/>
          </a:xfrm>
          <a:prstGeom prst="rect">
            <a:avLst/>
          </a:prstGeom>
        </p:spPr>
        <p:txBody>
          <a:bodyPr/>
          <a:lstStyle>
            <a:lvl1pPr>
              <a:defRPr u="sng"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https://hackaday.com/2010/01/05/generate-electricity-with-a-candle/</a:t>
            </a:r>
          </a:p>
        </p:txBody>
      </p:sp>
      <p:pic>
        <p:nvPicPr>
          <p:cNvPr id="302" name="Captura de pantalla 2019-01-16 a las 11.26.11.png" descr="Captura de pantalla 2019-01-16 a las 11.26.1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4300" y="3707457"/>
            <a:ext cx="10236200" cy="8293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Wednesd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Wednesday</a:t>
            </a:r>
          </a:p>
        </p:txBody>
      </p:sp>
      <p:sp>
        <p:nvSpPr>
          <p:cNvPr id="133" name="discussion of relevant idea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discussion of relevant ideas</a:t>
            </a:r>
          </a:p>
          <a:p>
            <a:pPr/>
            <a:r>
              <a:t>example projects</a:t>
            </a:r>
          </a:p>
          <a:p>
            <a:pPr/>
            <a:r>
              <a:t>Suggestions</a:t>
            </a:r>
          </a:p>
          <a:p>
            <a:pPr/>
            <a:r>
              <a:t>Starting thinking about your own project</a:t>
            </a:r>
          </a:p>
        </p:txBody>
      </p:sp>
      <p:pic>
        <p:nvPicPr>
          <p:cNvPr id="134" name="Captura de pantalla 2019-01-16 a las 11.49.58.png" descr="Captura de pantalla 2019-01-16 a las 11.49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73690" y="3209154"/>
            <a:ext cx="3433149" cy="3335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aper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Paper energy</a:t>
            </a:r>
          </a:p>
        </p:txBody>
      </p:sp>
      <p:sp>
        <p:nvSpPr>
          <p:cNvPr id="305" name="https://makezine.com/projects/power-paper-circuits-with-static-electricity/…"/>
          <p:cNvSpPr txBox="1"/>
          <p:nvPr>
            <p:ph type="body" sz="quarter" idx="1"/>
          </p:nvPr>
        </p:nvSpPr>
        <p:spPr>
          <a:xfrm>
            <a:off x="952500" y="2590800"/>
            <a:ext cx="11099800" cy="1458467"/>
          </a:xfrm>
          <a:prstGeom prst="rect">
            <a:avLst/>
          </a:prstGeom>
        </p:spPr>
        <p:txBody>
          <a:bodyPr/>
          <a:lstStyle/>
          <a:p>
            <a:pPr marL="297815" indent="-297815" defTabSz="391414">
              <a:spcBef>
                <a:spcPts val="2800"/>
              </a:spcBef>
              <a:defRPr sz="2144"/>
            </a:pPr>
            <a:r>
              <a:rPr u="sng">
                <a:hlinkClick r:id="rId2" invalidUrl="" action="" tgtFrame="" tooltip="" history="1" highlightClick="0" endSnd="0"/>
              </a:rPr>
              <a:t>https://makezine.com/projects/power-paper-circuits-with-static-electricity/</a:t>
            </a:r>
          </a:p>
          <a:p>
            <a:pPr marL="297815" indent="-297815" defTabSz="391414">
              <a:spcBef>
                <a:spcPts val="2800"/>
              </a:spcBef>
              <a:defRPr sz="2144"/>
            </a:pPr>
            <a:r>
              <a:rPr u="sng">
                <a:hlinkClick r:id="rId3" invalidUrl="" action="" tgtFrame="" tooltip="" history="1" highlightClick="0" endSnd="0"/>
              </a:rPr>
              <a:t>https://makezine.com/2013/10/10/new-technology-paper-generators-harvest-static-electricity/</a:t>
            </a:r>
          </a:p>
        </p:txBody>
      </p:sp>
      <p:pic>
        <p:nvPicPr>
          <p:cNvPr id="306" name="Captura de pantalla 2019-01-16 a las 11.28.25.png" descr="Captura de pantalla 2019-01-16 a las 11.28.2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4218" y="4992732"/>
            <a:ext cx="6926235" cy="4016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Captura de pantalla 2019-01-16 a las 11.29.32.png" descr="Captura de pantalla 2019-01-16 a las 11.29.3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26870" y="5022619"/>
            <a:ext cx="5181601" cy="3898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Captura de pantalla 2019-01-16 a las 11.32.20.png" descr="Captura de pantalla 2019-01-16 a las 11.32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4380" y="1720850"/>
            <a:ext cx="7810501" cy="51562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Muscle charg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Muscle charger</a:t>
            </a:r>
          </a:p>
        </p:txBody>
      </p:sp>
      <p:sp>
        <p:nvSpPr>
          <p:cNvPr id="311" name="Instead of the mice……"/>
          <p:cNvSpPr txBox="1"/>
          <p:nvPr>
            <p:ph type="body" sz="quarter" idx="1"/>
          </p:nvPr>
        </p:nvSpPr>
        <p:spPr>
          <a:xfrm>
            <a:off x="7166669" y="6213276"/>
            <a:ext cx="4885631" cy="2664024"/>
          </a:xfrm>
          <a:prstGeom prst="rect">
            <a:avLst/>
          </a:prstGeom>
        </p:spPr>
        <p:txBody>
          <a:bodyPr/>
          <a:lstStyle/>
          <a:p>
            <a:pPr/>
            <a:r>
              <a:t>Instead of the mice…</a:t>
            </a:r>
          </a:p>
          <a:p>
            <a:pPr/>
            <a:r>
              <a:t>A human being :-)</a:t>
            </a:r>
          </a:p>
        </p:txBody>
      </p:sp>
      <p:pic>
        <p:nvPicPr>
          <p:cNvPr id="312" name="Captura de pantalla 2019-01-16 a las 11.31.39.png" descr="Captura de pantalla 2019-01-16 a las 11.31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893" y="4758481"/>
            <a:ext cx="4406901" cy="4749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otato ce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Potato cell</a:t>
            </a:r>
          </a:p>
        </p:txBody>
      </p:sp>
      <p:sp>
        <p:nvSpPr>
          <p:cNvPr id="315" name="It works….but then……"/>
          <p:cNvSpPr txBox="1"/>
          <p:nvPr>
            <p:ph type="body" sz="quarter" idx="1"/>
          </p:nvPr>
        </p:nvSpPr>
        <p:spPr>
          <a:xfrm>
            <a:off x="952500" y="2042368"/>
            <a:ext cx="11099800" cy="1443832"/>
          </a:xfrm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3700"/>
              </a:spcBef>
              <a:defRPr sz="2880"/>
            </a:pPr>
            <a:r>
              <a:t>It works….but then…</a:t>
            </a:r>
          </a:p>
          <a:p>
            <a:pPr marL="400050" indent="-400050" defTabSz="525779">
              <a:spcBef>
                <a:spcPts val="3700"/>
              </a:spcBef>
              <a:defRPr sz="2880"/>
            </a:pPr>
            <a:r>
              <a:t>Challenge: ”do” something (more) with it!</a:t>
            </a:r>
          </a:p>
        </p:txBody>
      </p:sp>
      <p:pic>
        <p:nvPicPr>
          <p:cNvPr id="316" name="Captura de pantalla 2019-01-16 a las 11.37.39.png" descr="Captura de pantalla 2019-01-16 a las 11.37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0343" y="4218533"/>
            <a:ext cx="7175501" cy="4737101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And i think this is…"/>
          <p:cNvSpPr txBox="1"/>
          <p:nvPr/>
        </p:nvSpPr>
        <p:spPr>
          <a:xfrm rot="20159795">
            <a:off x="9164840" y="5179302"/>
            <a:ext cx="2396720" cy="1122196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And i think this is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Not</a:t>
            </a:r>
          </a:p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Eco friendly…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Mud Cell…Plant cell…Alga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Mud Cell…Plant cell…Algae</a:t>
            </a:r>
          </a:p>
        </p:txBody>
      </p:sp>
      <p:sp>
        <p:nvSpPr>
          <p:cNvPr id="320" name="Does this work?…"/>
          <p:cNvSpPr txBox="1"/>
          <p:nvPr>
            <p:ph type="body" sz="half" idx="1"/>
          </p:nvPr>
        </p:nvSpPr>
        <p:spPr>
          <a:xfrm>
            <a:off x="952499" y="2590800"/>
            <a:ext cx="5694265" cy="6299200"/>
          </a:xfrm>
          <a:prstGeom prst="rect">
            <a:avLst/>
          </a:prstGeom>
        </p:spPr>
        <p:txBody>
          <a:bodyPr/>
          <a:lstStyle/>
          <a:p>
            <a:pPr/>
            <a:r>
              <a:t>Does this work?</a:t>
            </a:r>
          </a:p>
          <a:p>
            <a:pPr/>
            <a:r>
              <a:t>If it worked, say… design something with this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http://www.ecologicstudio.com/v2/projects.php?idsubcat=59</a:t>
            </a:r>
          </a:p>
        </p:txBody>
      </p:sp>
      <p:pic>
        <p:nvPicPr>
          <p:cNvPr id="321" name="Captura de pantalla 2019-01-16 a las 11.43.02.png" descr="Captura de pantalla 2019-01-16 a las 11.43.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1396" y="3060700"/>
            <a:ext cx="6299201" cy="5359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Muscle Harvesting Devi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880"/>
            </a:lvl1pPr>
          </a:lstStyle>
          <a:p>
            <a:pPr/>
            <a:r>
              <a:t>Muscle Harvesting Devices</a:t>
            </a:r>
          </a:p>
        </p:txBody>
      </p:sp>
      <p:sp>
        <p:nvSpPr>
          <p:cNvPr id="324" name="Design - make challenge…"/>
          <p:cNvSpPr txBox="1"/>
          <p:nvPr>
            <p:ph type="body" sz="half" idx="1"/>
          </p:nvPr>
        </p:nvSpPr>
        <p:spPr>
          <a:xfrm>
            <a:off x="952500" y="2590800"/>
            <a:ext cx="4654054" cy="6286500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Design - make challenge</a:t>
            </a:r>
          </a:p>
          <a:p>
            <a:pPr/>
            <a:r>
              <a:rPr u="sng">
                <a:hlinkClick r:id="rId2" invalidUrl="" action="" tgtFrame="" tooltip="" history="1" highlightClick="0" endSnd="0"/>
              </a:rPr>
              <a:t>https://www.bionic-power.com</a:t>
            </a:r>
          </a:p>
          <a:p>
            <a:pPr/>
            <a:r>
              <a:t>Can you do this with the “Chinese” gadget?</a:t>
            </a:r>
          </a:p>
        </p:txBody>
      </p:sp>
      <p:pic>
        <p:nvPicPr>
          <p:cNvPr id="325" name="Captura de pantalla 2019-01-13 a las 9.09.22.png" descr="Captura de pantalla 2019-01-13 a las 9.09.2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95158" y="1905000"/>
            <a:ext cx="4559301" cy="7658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Joule Thief &amp; solder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Joule Thief &amp; soldering </a:t>
            </a:r>
          </a:p>
        </p:txBody>
      </p:sp>
      <p:sp>
        <p:nvSpPr>
          <p:cNvPr id="328" name="“boost” low voltage to a higher voltage…"/>
          <p:cNvSpPr txBox="1"/>
          <p:nvPr>
            <p:ph type="body" sz="quarter" idx="1"/>
          </p:nvPr>
        </p:nvSpPr>
        <p:spPr>
          <a:xfrm>
            <a:off x="952500" y="2590800"/>
            <a:ext cx="11099800" cy="1768029"/>
          </a:xfrm>
          <a:prstGeom prst="rect">
            <a:avLst/>
          </a:prstGeom>
        </p:spPr>
        <p:txBody>
          <a:bodyPr/>
          <a:lstStyle/>
          <a:p>
            <a:pPr marL="293370" indent="-293370" defTabSz="385572">
              <a:spcBef>
                <a:spcPts val="2700"/>
              </a:spcBef>
              <a:defRPr sz="2112"/>
            </a:pPr>
            <a:r>
              <a:t>“boost” low voltage to a higher voltage</a:t>
            </a:r>
          </a:p>
          <a:p>
            <a:pPr marL="293370" indent="-293370" defTabSz="385572">
              <a:spcBef>
                <a:spcPts val="2700"/>
              </a:spcBef>
              <a:defRPr sz="2112"/>
            </a:pPr>
            <a:r>
              <a:rPr u="sng">
                <a:hlinkClick r:id="rId2" invalidUrl="" action="" tgtFrame="" tooltip="" history="1" highlightClick="0" endSnd="0"/>
              </a:rPr>
              <a:t>http://www.vk6fh.com/vk6fh/joulethief.htm</a:t>
            </a:r>
          </a:p>
          <a:p>
            <a:pPr marL="293370" indent="-293370" defTabSz="385572">
              <a:spcBef>
                <a:spcPts val="2700"/>
              </a:spcBef>
              <a:defRPr sz="2112"/>
            </a:pPr>
            <a:r>
              <a:t>But … there is some “attitude” with the windings…</a:t>
            </a:r>
          </a:p>
        </p:txBody>
      </p:sp>
      <p:pic>
        <p:nvPicPr>
          <p:cNvPr id="329" name="Captura de pantalla 2019-01-17 a las 8.33.43.png" descr="Captura de pantalla 2019-01-17 a las 8.33.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541" y="4629226"/>
            <a:ext cx="6137292" cy="4356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Captura de pantalla 2019-01-17 a las 8.44.53.png" descr="Captura de pantalla 2019-01-17 a las 8.44.5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95330" y="5689359"/>
            <a:ext cx="4995641" cy="3115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hinese gadget (1 euro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Chinese gadget (1 euro)</a:t>
            </a:r>
          </a:p>
        </p:txBody>
      </p:sp>
      <p:sp>
        <p:nvSpPr>
          <p:cNvPr id="333" name="https://energyharvestingresearch.wordpress.com/2014/11/30/experiments-with-the-chinese-gadget-muscle-power-and-ltc-3588/…"/>
          <p:cNvSpPr txBox="1"/>
          <p:nvPr>
            <p:ph type="body" sz="half" idx="1"/>
          </p:nvPr>
        </p:nvSpPr>
        <p:spPr>
          <a:xfrm>
            <a:off x="952500" y="2590800"/>
            <a:ext cx="11099800" cy="2373908"/>
          </a:xfrm>
          <a:prstGeom prst="rect">
            <a:avLst/>
          </a:prstGeom>
        </p:spPr>
        <p:txBody>
          <a:bodyPr/>
          <a:lstStyle/>
          <a:p>
            <a:pPr marL="284479" indent="-284479" defTabSz="373887">
              <a:spcBef>
                <a:spcPts val="2600"/>
              </a:spcBef>
              <a:defRPr sz="2048"/>
            </a:pPr>
            <a:r>
              <a:rPr u="sng">
                <a:hlinkClick r:id="rId2" invalidUrl="" action="" tgtFrame="" tooltip="" history="1" highlightClick="0" endSnd="0"/>
              </a:rPr>
              <a:t>https://energyharvestingresearch.wordpress.com/2014/11/30/experiments-with-the-chinese-gadget-muscle-power-and-ltc-3588/</a:t>
            </a:r>
          </a:p>
          <a:p>
            <a:pPr marL="284479" indent="-284479" defTabSz="373887">
              <a:spcBef>
                <a:spcPts val="2600"/>
              </a:spcBef>
              <a:defRPr sz="2048"/>
            </a:pPr>
            <a:r>
              <a:rPr u="sng">
                <a:hlinkClick r:id="rId3" invalidUrl="" action="" tgtFrame="" tooltip="" history="1" highlightClick="0" endSnd="0"/>
              </a:rPr>
              <a:t>https://energyharvestingresearch.wordpress.com/2014/11/06/deep-analysis-of-a-chinese-harvesting-gadget/</a:t>
            </a:r>
          </a:p>
          <a:p>
            <a:pPr marL="284479" indent="-284479" defTabSz="373887">
              <a:spcBef>
                <a:spcPts val="2600"/>
              </a:spcBef>
              <a:defRPr sz="2048"/>
            </a:pPr>
            <a:r>
              <a:t>Hand muscle power, and wasting half of the energy</a:t>
            </a:r>
          </a:p>
        </p:txBody>
      </p:sp>
      <p:pic>
        <p:nvPicPr>
          <p:cNvPr id="334" name="Captura de pantalla 2019-01-17 a las 8.54.52.png" descr="Captura de pantalla 2019-01-17 a las 8.54.5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5164" y="5608196"/>
            <a:ext cx="4689924" cy="3436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Captura de pantalla 2019-01-17 a las 8.55.43.png" descr="Captura de pantalla 2019-01-17 a las 8.55.4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93822" y="5540995"/>
            <a:ext cx="5101502" cy="3571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Do yourself and pres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Do yourself and present</a:t>
            </a:r>
          </a:p>
        </p:txBody>
      </p:sp>
      <p:sp>
        <p:nvSpPr>
          <p:cNvPr id="137" name="Thursday, Friday: starting on your ow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Thursday, Friday: starting on your own</a:t>
            </a:r>
          </a:p>
          <a:p>
            <a:pPr/>
            <a:r>
              <a:t>Monday: checking your plans and experiments</a:t>
            </a:r>
          </a:p>
          <a:p>
            <a:pPr lvl="1"/>
            <a:r>
              <a:t>Optional: very short intro Arduino, sensors.</a:t>
            </a:r>
          </a:p>
          <a:p>
            <a:pPr/>
            <a:r>
              <a:t>Wednesday tutoring</a:t>
            </a:r>
          </a:p>
          <a:p>
            <a:pPr/>
            <a:r>
              <a:t>Friday presenting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al electiv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Goal elective</a:t>
            </a:r>
          </a:p>
        </p:txBody>
      </p:sp>
      <p:sp>
        <p:nvSpPr>
          <p:cNvPr id="140" name="Investiga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2270" indent="-382270" defTabSz="502412">
              <a:spcBef>
                <a:spcPts val="3600"/>
              </a:spcBef>
              <a:defRPr sz="2752"/>
            </a:pPr>
            <a:r>
              <a:t>Investigate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Experiment, make, fail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“hands on research”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Do it YOURSELF!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Make something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Use the Stations, Interaction Station, Fabric Station, Metal workshop</a:t>
            </a:r>
          </a:p>
          <a:p>
            <a:pPr marL="382270" indent="-382270" defTabSz="502412">
              <a:spcBef>
                <a:spcPts val="3600"/>
              </a:spcBef>
              <a:defRPr sz="2752"/>
            </a:pPr>
            <a:r>
              <a:t>Present in person (no tele education) learn from each other</a:t>
            </a:r>
          </a:p>
        </p:txBody>
      </p:sp>
      <p:pic>
        <p:nvPicPr>
          <p:cNvPr id="141" name="Captura de pantalla 2019-01-21 a las 6.06.26.png" descr="Captura de pantalla 2019-01-21 a las 6.06.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64562" y="2256255"/>
            <a:ext cx="3454401" cy="439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Captura de pantalla 2019-01-21 a las 6.08.21.png" descr="Captura de pantalla 2019-01-21 a las 6.08.21.png">
            <a:hlinkClick r:id="rId3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81602" y="2520257"/>
            <a:ext cx="3848463" cy="3866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rogram - starting pa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Program - starting part</a:t>
            </a:r>
          </a:p>
        </p:txBody>
      </p:sp>
      <p:sp>
        <p:nvSpPr>
          <p:cNvPr id="145" name="Day 1: Intro…"/>
          <p:cNvSpPr txBox="1"/>
          <p:nvPr>
            <p:ph type="body" sz="quarter" idx="1"/>
          </p:nvPr>
        </p:nvSpPr>
        <p:spPr>
          <a:xfrm>
            <a:off x="952500" y="2590800"/>
            <a:ext cx="3407222" cy="6286500"/>
          </a:xfrm>
          <a:prstGeom prst="rect">
            <a:avLst/>
          </a:prstGeom>
        </p:spPr>
        <p:txBody>
          <a:bodyPr/>
          <a:lstStyle/>
          <a:p>
            <a:pPr marL="253364" indent="-253364" defTabSz="332993">
              <a:spcBef>
                <a:spcPts val="2300"/>
              </a:spcBef>
              <a:defRPr sz="1824"/>
            </a:pPr>
            <a:r>
              <a:t>Day 1: Intro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About the elective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About energy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Big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Small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Very small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Free energy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Stair climbing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Designer Examples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About making</a:t>
            </a:r>
          </a:p>
          <a:p>
            <a:pPr marL="253364" indent="-253364" defTabSz="332993">
              <a:spcBef>
                <a:spcPts val="2300"/>
              </a:spcBef>
              <a:defRPr sz="1824"/>
            </a:pPr>
            <a:r>
              <a:t>About fake design</a:t>
            </a:r>
          </a:p>
        </p:txBody>
      </p:sp>
      <p:sp>
        <p:nvSpPr>
          <p:cNvPr id="146" name="Day 2: Basics…"/>
          <p:cNvSpPr txBox="1"/>
          <p:nvPr/>
        </p:nvSpPr>
        <p:spPr>
          <a:xfrm>
            <a:off x="4798789" y="2590800"/>
            <a:ext cx="3407222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Day 2: Basics</a:t>
            </a:r>
          </a:p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Basic electronics, Soldering</a:t>
            </a:r>
          </a:p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Basic calculations, numbers</a:t>
            </a:r>
          </a:p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Batteries, 3V, 1.5V, power of a battery</a:t>
            </a:r>
          </a:p>
          <a:p>
            <a:pPr lvl="1" marL="453390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Lipo, power cells</a:t>
            </a:r>
          </a:p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Joule Thief experiments - boosting voltage</a:t>
            </a:r>
          </a:p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Potato battery</a:t>
            </a:r>
          </a:p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Mud Algae, plant - cell battery</a:t>
            </a:r>
          </a:p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Bike dynamo set up</a:t>
            </a:r>
          </a:p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Hand charging devices IKEA made</a:t>
            </a:r>
          </a:p>
          <a:p>
            <a:pPr marL="226695" indent="-226695" algn="l" defTabSz="297941">
              <a:spcBef>
                <a:spcPts val="2100"/>
              </a:spcBef>
              <a:buSzPct val="145000"/>
              <a:buChar char="•"/>
              <a:defRPr b="0" sz="1632"/>
            </a:pPr>
            <a:r>
              <a:t>Solar cell examples IKEA</a:t>
            </a:r>
          </a:p>
        </p:txBody>
      </p:sp>
      <p:sp>
        <p:nvSpPr>
          <p:cNvPr id="147" name="Day 3:…"/>
          <p:cNvSpPr txBox="1"/>
          <p:nvPr/>
        </p:nvSpPr>
        <p:spPr>
          <a:xfrm>
            <a:off x="8483600" y="2590800"/>
            <a:ext cx="3407222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22275" indent="-422275" algn="l" defTabSz="554990">
              <a:spcBef>
                <a:spcPts val="3900"/>
              </a:spcBef>
              <a:buSzPct val="145000"/>
              <a:buChar char="•"/>
              <a:defRPr b="0" sz="3040"/>
            </a:pPr>
            <a:r>
              <a:t>Day 3:</a:t>
            </a:r>
          </a:p>
          <a:p>
            <a:pPr marL="422275" indent="-422275" algn="l" defTabSz="554990">
              <a:spcBef>
                <a:spcPts val="3900"/>
              </a:spcBef>
              <a:buSzPct val="145000"/>
              <a:buChar char="•"/>
              <a:defRPr b="0" sz="3040"/>
            </a:pPr>
            <a:r>
              <a:t>Discussing assignment suggestions</a:t>
            </a:r>
          </a:p>
          <a:p>
            <a:pPr marL="422275" indent="-422275" algn="l" defTabSz="554990">
              <a:spcBef>
                <a:spcPts val="3900"/>
              </a:spcBef>
              <a:buSzPct val="145000"/>
              <a:buChar char="•"/>
              <a:defRPr b="0" sz="3040"/>
            </a:pPr>
            <a:r>
              <a:t>More on the examples</a:t>
            </a:r>
          </a:p>
          <a:p>
            <a:pPr marL="422275" indent="-422275" algn="l" defTabSz="554990">
              <a:spcBef>
                <a:spcPts val="3900"/>
              </a:spcBef>
              <a:buSzPct val="145000"/>
              <a:buChar char="•"/>
              <a:defRPr b="0" sz="3040"/>
            </a:pPr>
            <a:r>
              <a:t>Making a choice</a:t>
            </a:r>
          </a:p>
          <a:p>
            <a:pPr marL="422275" indent="-422275" algn="l" defTabSz="554990">
              <a:spcBef>
                <a:spcPts val="3900"/>
              </a:spcBef>
              <a:buSzPct val="145000"/>
              <a:buChar char="•"/>
              <a:defRPr b="0" sz="3040"/>
            </a:pPr>
            <a:r>
              <a:t>Making a planning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ast week news: Dispair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Last week news: Dispair!</a:t>
            </a:r>
          </a:p>
        </p:txBody>
      </p:sp>
      <p:sp>
        <p:nvSpPr>
          <p:cNvPr id="150" name="Cue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Captura de pantalla 2019-01-13 a las 8.05.34.png" descr="Captura de pantalla 2019-01-13 a las 8.05.3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14550" y="3005683"/>
            <a:ext cx="8775700" cy="6464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