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 Juan López</a:t>
            </a:r>
          </a:p>
        </p:txBody>
      </p:sp>
      <p:sp>
        <p:nvSpPr>
          <p:cNvPr id="94" name="“Escribir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“Escribir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BUa3GqF4kfc?t=285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hkRwArnc1k" TargetMode="External"/><Relationship Id="rId2" Type="http://schemas.openxmlformats.org/officeDocument/2006/relationships/hyperlink" Target="https://www.youtube.com/watch?v=WiQvGRjrLn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Joule Thoef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Joule Th</a:t>
            </a:r>
            <a:r>
              <a:rPr lang="nl-NL" dirty="0"/>
              <a:t>i</a:t>
            </a:r>
            <a:r>
              <a:rPr dirty="0" err="1"/>
              <a:t>ef</a:t>
            </a:r>
            <a:endParaRPr dirty="0"/>
          </a:p>
        </p:txBody>
      </p:sp>
      <p:sp>
        <p:nvSpPr>
          <p:cNvPr id="120" name="Beam 2019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Beam 2019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Wind the coil yourself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Wind the coil yourself</a:t>
            </a:r>
          </a:p>
        </p:txBody>
      </p:sp>
      <p:sp>
        <p:nvSpPr>
          <p:cNvPr id="158" name="We use copper wire…this is insulated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11099800" cy="3257054"/>
          </a:xfrm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2816"/>
            </a:pPr>
            <a:r>
              <a:t>We use copper wire…this is </a:t>
            </a:r>
            <a:r>
              <a:rPr b="1" i="1"/>
              <a:t>insulated</a:t>
            </a:r>
          </a:p>
          <a:p>
            <a:pPr marL="391159" indent="-391159" defTabSz="514095">
              <a:spcBef>
                <a:spcPts val="3600"/>
              </a:spcBef>
              <a:defRPr sz="2816"/>
            </a:pPr>
            <a:r>
              <a:t>They “say” 20 rounds, but I took 50-100</a:t>
            </a:r>
          </a:p>
          <a:p>
            <a:pPr marL="391159" indent="-391159" defTabSz="514095">
              <a:spcBef>
                <a:spcPts val="3600"/>
              </a:spcBef>
              <a:defRPr sz="2816"/>
            </a:pPr>
            <a:r>
              <a:t>A double wire: start with the middle, wind in same direction</a:t>
            </a:r>
          </a:p>
          <a:p>
            <a:pPr marL="391159" indent="-391159" defTabSz="514095">
              <a:spcBef>
                <a:spcPts val="3600"/>
              </a:spcBef>
              <a:defRPr sz="2816"/>
            </a:pPr>
            <a:r>
              <a:t>Copper coil at the ends must be “cleaned”, “scraped”</a:t>
            </a:r>
          </a:p>
        </p:txBody>
      </p:sp>
      <p:pic>
        <p:nvPicPr>
          <p:cNvPr id="159" name="Captura de pantalla 2019-01-22 a las 7.08.17.png" descr="Captura de pantalla 2019-01-22 a las 7.08.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6220172"/>
            <a:ext cx="2794000" cy="2311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wi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Rewiring</a:t>
            </a:r>
          </a:p>
        </p:txBody>
      </p:sp>
      <p:sp>
        <p:nvSpPr>
          <p:cNvPr id="162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3" name="Captura de pantalla 2019-01-22 a las 21.27.33.png" descr="Captura de pantalla 2019-01-22 a las 21.27.33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2627461"/>
            <a:ext cx="11391900" cy="563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onnec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Connecting</a:t>
            </a:r>
          </a:p>
        </p:txBody>
      </p:sp>
      <p:sp>
        <p:nvSpPr>
          <p:cNvPr id="166" name="Coil has 4 wires sticking ou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Coil has 4 wires sticking out</a:t>
            </a:r>
          </a:p>
          <a:p>
            <a:r>
              <a:t>“Middle” two must be connected (soldered), and to PLUS</a:t>
            </a:r>
          </a:p>
          <a:p>
            <a:r>
              <a:t>The other wire:</a:t>
            </a:r>
          </a:p>
          <a:p>
            <a:pPr lvl="1"/>
            <a:r>
              <a:t>One to the resistor to the BASE of the transistor</a:t>
            </a:r>
          </a:p>
          <a:p>
            <a:pPr lvl="1"/>
            <a:r>
              <a:t>The other to the COLLECTOR</a:t>
            </a:r>
          </a:p>
          <a:p>
            <a:r>
              <a:t>The LED should be “REVERSED” on the transistor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chemat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Schematic</a:t>
            </a:r>
          </a:p>
        </p:txBody>
      </p:sp>
      <p:sp>
        <p:nvSpPr>
          <p:cNvPr id="169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0" name="Captura de pantalla 2019-01-22 a las 7.12.27.png" descr="Captura de pantalla 2019-01-22 a las 7.12.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034" y="3111500"/>
            <a:ext cx="6883401" cy="524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We make a battery hold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r>
              <a:t>We make a battery holder</a:t>
            </a:r>
          </a:p>
        </p:txBody>
      </p:sp>
      <p:sp>
        <p:nvSpPr>
          <p:cNvPr id="173" name="Battery holder from aluminum tap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11099800" cy="2840435"/>
          </a:xfrm>
          <a:prstGeom prst="rect">
            <a:avLst/>
          </a:prstGeom>
        </p:spPr>
        <p:txBody>
          <a:bodyPr/>
          <a:lstStyle/>
          <a:p>
            <a:r>
              <a:t>Battery holder from aluminum tape</a:t>
            </a:r>
          </a:p>
          <a:p>
            <a:r>
              <a:t>Connect the wires to it (tape or solder)</a:t>
            </a:r>
          </a:p>
          <a:p>
            <a:r>
              <a:t>This battery holder is also the switch!</a:t>
            </a:r>
          </a:p>
        </p:txBody>
      </p:sp>
      <p:pic>
        <p:nvPicPr>
          <p:cNvPr id="174" name="Captura de pantalla 2019-01-22 a las 7.14.30.png" descr="Captura de pantalla 2019-01-22 a las 7.14.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85468" y="4095267"/>
            <a:ext cx="3433865" cy="6800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witching made visib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Switching made visible</a:t>
            </a:r>
          </a:p>
        </p:txBody>
      </p:sp>
      <p:sp>
        <p:nvSpPr>
          <p:cNvPr id="177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8" name="39881554693_12389afa26_z.jpg" descr="39881554693_12389afa26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730500"/>
            <a:ext cx="8128000" cy="600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ransis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Transistor</a:t>
            </a:r>
          </a:p>
        </p:txBody>
      </p:sp>
      <p:sp>
        <p:nvSpPr>
          <p:cNvPr id="123" name="Swit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040"/>
            </a:pPr>
            <a:r>
              <a:t>Switch</a:t>
            </a:r>
          </a:p>
          <a:p>
            <a:pPr marL="422275" indent="-422275" defTabSz="554990">
              <a:spcBef>
                <a:spcPts val="3900"/>
              </a:spcBef>
              <a:defRPr sz="3040"/>
            </a:pPr>
            <a:r>
              <a:t>Amplifyer</a:t>
            </a:r>
          </a:p>
          <a:p>
            <a:pPr marL="844550" lvl="1" indent="-422275" defTabSz="554990">
              <a:spcBef>
                <a:spcPts val="3900"/>
              </a:spcBef>
              <a:defRPr sz="3040"/>
            </a:pPr>
            <a:r>
              <a:t>The history of how the transistor was invented is </a:t>
            </a:r>
            <a:r>
              <a:rPr b="1" i="1"/>
              <a:t>fantastical: </a:t>
            </a:r>
            <a:r>
              <a:rPr u="sng">
                <a:hlinkClick r:id="rId2"/>
              </a:rPr>
              <a:t>https://www.youtube.com/watch?v=WiQvGRjrLnU</a:t>
            </a:r>
            <a:endParaRPr b="1" i="1"/>
          </a:p>
          <a:p>
            <a:pPr marL="844550" lvl="1" indent="-422275" defTabSz="554990">
              <a:spcBef>
                <a:spcPts val="3900"/>
              </a:spcBef>
              <a:defRPr sz="3040"/>
            </a:pPr>
            <a:r>
              <a:t>The way the transistor was produced in Japan is </a:t>
            </a:r>
            <a:r>
              <a:rPr b="1" i="1"/>
              <a:t>fantastical: </a:t>
            </a:r>
            <a:r>
              <a:rPr u="sng">
                <a:hlinkClick r:id="rId3"/>
              </a:rPr>
              <a:t>https://www.youtube.com/watch?v=ihkRwArnc1k</a:t>
            </a:r>
            <a:endParaRPr b="1" i="1"/>
          </a:p>
          <a:p>
            <a:pPr marL="422275" indent="-422275" defTabSz="554990">
              <a:spcBef>
                <a:spcPts val="3900"/>
              </a:spcBef>
              <a:defRPr sz="3040"/>
            </a:pPr>
            <a:r>
              <a:t> We use this incredible devise as a switch…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PN transistor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7737128" cy="2159000"/>
          </a:xfrm>
          <a:prstGeom prst="rect">
            <a:avLst/>
          </a:prstGeom>
        </p:spPr>
        <p:txBody>
          <a:bodyPr/>
          <a:lstStyle/>
          <a:p>
            <a:r>
              <a:t>NPN transistor</a:t>
            </a:r>
          </a:p>
        </p:txBody>
      </p:sp>
      <p:sp>
        <p:nvSpPr>
          <p:cNvPr id="126" name="Middle leg is “BASE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Middle leg is </a:t>
            </a:r>
            <a:r>
              <a:rPr b="1"/>
              <a:t>“BASE”</a:t>
            </a:r>
          </a:p>
          <a:p>
            <a:r>
              <a:t>Flat side up: right leg = </a:t>
            </a:r>
            <a:r>
              <a:rPr b="1"/>
              <a:t>“EMITTER” </a:t>
            </a:r>
          </a:p>
          <a:p>
            <a:pPr lvl="1"/>
            <a:r>
              <a:t>Goes to GROUND, gnd, minus</a:t>
            </a:r>
            <a:endParaRPr b="1"/>
          </a:p>
          <a:p>
            <a:r>
              <a:t>Left leg = </a:t>
            </a:r>
            <a:r>
              <a:rPr b="1"/>
              <a:t>“COLLECTOR”</a:t>
            </a:r>
          </a:p>
        </p:txBody>
      </p:sp>
      <p:pic>
        <p:nvPicPr>
          <p:cNvPr id="127" name="Captura de pantalla 2019-01-22 a las 6.55.28.png" descr="Captura de pantalla 2019-01-22 a las 6.55.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326" y="243830"/>
            <a:ext cx="2882901" cy="252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aptura de pantalla 2019-01-22 a las 6.56.16.png" descr="Captura de pantalla 2019-01-22 a las 6.56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476" y="3225452"/>
            <a:ext cx="4470401" cy="532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abric swit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Fabric switch</a:t>
            </a:r>
          </a:p>
        </p:txBody>
      </p:sp>
      <p:sp>
        <p:nvSpPr>
          <p:cNvPr id="131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2" name="Captura de pantalla 2019-01-22 a las 6.57.22.png" descr="Captura de pantalla 2019-01-22 a las 6.57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78300" y="2609850"/>
            <a:ext cx="4648200" cy="624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sistor 1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Resistor 1K</a:t>
            </a:r>
          </a:p>
        </p:txBody>
      </p:sp>
      <p:sp>
        <p:nvSpPr>
          <p:cNvPr id="135" name="Resistor limits the current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11099800" cy="2843808"/>
          </a:xfrm>
          <a:prstGeom prst="rect">
            <a:avLst/>
          </a:prstGeom>
        </p:spPr>
        <p:txBody>
          <a:bodyPr/>
          <a:lstStyle/>
          <a:p>
            <a:r>
              <a:t>Resistor limits the current</a:t>
            </a:r>
          </a:p>
          <a:p>
            <a:r>
              <a:t>V = I x R.        3V = 1 x 3,         3V = 3/1000 x 1000  </a:t>
            </a:r>
          </a:p>
          <a:p>
            <a:r>
              <a:t>But also the power in the circuit: P = V x I</a:t>
            </a:r>
          </a:p>
        </p:txBody>
      </p:sp>
      <p:pic>
        <p:nvPicPr>
          <p:cNvPr id="136" name="Captura de pantalla 2019-01-22 a las 6.58.40.png" descr="Captura de pantalla 2019-01-22 a las 6.58.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474" y="6780014"/>
            <a:ext cx="30607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Captura de pantalla 2019-01-22 a las 6.58.35.png" descr="Captura de pantalla 2019-01-22 a las 6.58.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492" y="6088759"/>
            <a:ext cx="4469833" cy="3051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oi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Coil</a:t>
            </a:r>
          </a:p>
        </p:txBody>
      </p:sp>
      <p:sp>
        <p:nvSpPr>
          <p:cNvPr id="140" name="Mysterious element…"/>
          <p:cNvSpPr txBox="1">
            <a:spLocks noGrp="1"/>
          </p:cNvSpPr>
          <p:nvPr>
            <p:ph type="body" sz="half" idx="1"/>
          </p:nvPr>
        </p:nvSpPr>
        <p:spPr>
          <a:xfrm>
            <a:off x="952500" y="2184400"/>
            <a:ext cx="11099800" cy="3822204"/>
          </a:xfrm>
          <a:prstGeom prst="rect">
            <a:avLst/>
          </a:prstGeom>
        </p:spPr>
        <p:txBody>
          <a:bodyPr/>
          <a:lstStyle/>
          <a:p>
            <a:r>
              <a:t>Mysterious element</a:t>
            </a:r>
          </a:p>
          <a:p>
            <a:r>
              <a:t>A coil can store energy</a:t>
            </a:r>
          </a:p>
          <a:p>
            <a:r>
              <a:t>A coil generates a magnetic field</a:t>
            </a:r>
          </a:p>
          <a:p>
            <a:r>
              <a:t>A magnetic field in a coil tries to maintain itself</a:t>
            </a:r>
          </a:p>
        </p:txBody>
      </p:sp>
      <p:pic>
        <p:nvPicPr>
          <p:cNvPr id="141" name="Captura de pantalla 2019-01-22 a las 7.03.10.png" descr="Captura de pantalla 2019-01-22 a las 7.03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1" y="5943054"/>
            <a:ext cx="5702301" cy="355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Captura de pantalla 2019-01-22 a las 7.02.39.png" descr="Captura de pantalla 2019-01-22 a las 7.02.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199" y="6182788"/>
            <a:ext cx="5053204" cy="3076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Captura de pantalla 2019-01-22 a las 7.06.33.png" descr="Captura de pantalla 2019-01-22 a las 7.06.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53" y="5281761"/>
            <a:ext cx="8318501" cy="444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L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LED</a:t>
            </a:r>
          </a:p>
        </p:txBody>
      </p:sp>
      <p:sp>
        <p:nvSpPr>
          <p:cNvPr id="146" name="This gives light…"/>
          <p:cNvSpPr txBox="1">
            <a:spLocks noGrp="1"/>
          </p:cNvSpPr>
          <p:nvPr>
            <p:ph type="body" sz="half" idx="1"/>
          </p:nvPr>
        </p:nvSpPr>
        <p:spPr>
          <a:xfrm>
            <a:off x="952500" y="1955800"/>
            <a:ext cx="11099800" cy="4010025"/>
          </a:xfrm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3500"/>
              </a:spcBef>
              <a:defRPr sz="2688"/>
            </a:pPr>
            <a:r>
              <a:t>This gives light</a:t>
            </a:r>
          </a:p>
          <a:p>
            <a:pPr marL="373379" indent="-373379" defTabSz="490727">
              <a:spcBef>
                <a:spcPts val="3500"/>
              </a:spcBef>
              <a:defRPr sz="2688"/>
            </a:pPr>
            <a:r>
              <a:t>It is also a </a:t>
            </a:r>
            <a:r>
              <a:rPr b="1"/>
              <a:t>“DIODE”</a:t>
            </a:r>
          </a:p>
          <a:p>
            <a:pPr marL="373379" indent="-373379" defTabSz="490727">
              <a:spcBef>
                <a:spcPts val="3500"/>
              </a:spcBef>
              <a:defRPr sz="2688"/>
            </a:pPr>
            <a:r>
              <a:t>One direction element</a:t>
            </a:r>
          </a:p>
          <a:p>
            <a:pPr marL="746759" lvl="1" indent="-373379" defTabSz="490727">
              <a:spcBef>
                <a:spcPts val="3500"/>
              </a:spcBef>
              <a:defRPr sz="2688"/>
            </a:pPr>
            <a:r>
              <a:t>Voltage in the right direction, light</a:t>
            </a:r>
          </a:p>
          <a:p>
            <a:pPr marL="746759" lvl="1" indent="-373379" defTabSz="490727">
              <a:spcBef>
                <a:spcPts val="3500"/>
              </a:spcBef>
              <a:defRPr sz="2688"/>
            </a:pPr>
            <a:r>
              <a:t>Voltage in the wrong direction, big resistor</a:t>
            </a:r>
          </a:p>
        </p:txBody>
      </p:sp>
      <p:pic>
        <p:nvPicPr>
          <p:cNvPr id="147" name="Captura de pantalla 2019-01-22 a las 7.06.18.png" descr="Captura de pantalla 2019-01-22 a las 7.06.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020" y="1375320"/>
            <a:ext cx="1854201" cy="182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Joule Thief swat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Joule Thief swatch</a:t>
            </a:r>
          </a:p>
        </p:txBody>
      </p:sp>
      <p:sp>
        <p:nvSpPr>
          <p:cNvPr id="150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1" name="Captura de pantalla 2019-01-22 a las 7.09.22.png" descr="Captura de pantalla 2019-01-22 a las 7.09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65600" y="2635250"/>
            <a:ext cx="4673600" cy="619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ll parts but the batte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r>
              <a:t>All parts but the battery</a:t>
            </a:r>
          </a:p>
        </p:txBody>
      </p:sp>
      <p:sp>
        <p:nvSpPr>
          <p:cNvPr id="154" name="Cue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5" name="Captura de pantalla 2019-01-22 a las 7.04.29.png" descr="Captura de pantalla 2019-01-22 a las 7.04.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364" y="2644662"/>
            <a:ext cx="8133465" cy="5668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Macintosh PowerPoint</Application>
  <PresentationFormat>Personalizado</PresentationFormat>
  <Paragraphs>50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Joule Thief</vt:lpstr>
      <vt:lpstr>Transistor</vt:lpstr>
      <vt:lpstr>NPN transistor</vt:lpstr>
      <vt:lpstr>Fabric switch</vt:lpstr>
      <vt:lpstr>Resistor 1K</vt:lpstr>
      <vt:lpstr>Coil</vt:lpstr>
      <vt:lpstr>LED</vt:lpstr>
      <vt:lpstr>Joule Thief swatch</vt:lpstr>
      <vt:lpstr>All parts but the battery</vt:lpstr>
      <vt:lpstr>Wind the coil yourself</vt:lpstr>
      <vt:lpstr>Rewiring</vt:lpstr>
      <vt:lpstr>Connecting</vt:lpstr>
      <vt:lpstr>Schematic</vt:lpstr>
      <vt:lpstr>We make a battery holder</vt:lpstr>
      <vt:lpstr>Switching made visible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Joule Thief</dc:title>
  <cp:lastModifiedBy>Waardenberg, B. van (Bram)</cp:lastModifiedBy>
  <cp:revision>2</cp:revision>
  <dcterms:modified xsi:type="dcterms:W3CDTF">2022-02-22T05:14:12Z</dcterms:modified>
</cp:coreProperties>
</file>